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43891200" cy="32918400"/>
  <p:notesSz cx="32099250" cy="42208450"/>
  <p:defaultTextStyle>
    <a:defPPr>
      <a:defRPr lang="en-US"/>
    </a:defPPr>
    <a:lvl1pPr marL="0" algn="l" defTabSz="4389120" rtl="0" eaLnBrk="1" latinLnBrk="0" hangingPunct="1">
      <a:defRPr sz="8600" kern="1200">
        <a:solidFill>
          <a:schemeClr val="tx1"/>
        </a:solidFill>
        <a:latin typeface="+mn-lt"/>
        <a:ea typeface="+mn-ea"/>
        <a:cs typeface="+mn-cs"/>
      </a:defRPr>
    </a:lvl1pPr>
    <a:lvl2pPr marL="2194560" algn="l" defTabSz="4389120" rtl="0" eaLnBrk="1" latinLnBrk="0" hangingPunct="1">
      <a:defRPr sz="8600" kern="1200">
        <a:solidFill>
          <a:schemeClr val="tx1"/>
        </a:solidFill>
        <a:latin typeface="+mn-lt"/>
        <a:ea typeface="+mn-ea"/>
        <a:cs typeface="+mn-cs"/>
      </a:defRPr>
    </a:lvl2pPr>
    <a:lvl3pPr marL="4389120" algn="l" defTabSz="4389120" rtl="0" eaLnBrk="1" latinLnBrk="0" hangingPunct="1">
      <a:defRPr sz="8600" kern="1200">
        <a:solidFill>
          <a:schemeClr val="tx1"/>
        </a:solidFill>
        <a:latin typeface="+mn-lt"/>
        <a:ea typeface="+mn-ea"/>
        <a:cs typeface="+mn-cs"/>
      </a:defRPr>
    </a:lvl3pPr>
    <a:lvl4pPr marL="6583680" algn="l" defTabSz="4389120" rtl="0" eaLnBrk="1" latinLnBrk="0" hangingPunct="1">
      <a:defRPr sz="8600" kern="1200">
        <a:solidFill>
          <a:schemeClr val="tx1"/>
        </a:solidFill>
        <a:latin typeface="+mn-lt"/>
        <a:ea typeface="+mn-ea"/>
        <a:cs typeface="+mn-cs"/>
      </a:defRPr>
    </a:lvl4pPr>
    <a:lvl5pPr marL="8778240" algn="l" defTabSz="4389120" rtl="0" eaLnBrk="1" latinLnBrk="0" hangingPunct="1">
      <a:defRPr sz="8600" kern="1200">
        <a:solidFill>
          <a:schemeClr val="tx1"/>
        </a:solidFill>
        <a:latin typeface="+mn-lt"/>
        <a:ea typeface="+mn-ea"/>
        <a:cs typeface="+mn-cs"/>
      </a:defRPr>
    </a:lvl5pPr>
    <a:lvl6pPr marL="10972800" algn="l" defTabSz="4389120" rtl="0" eaLnBrk="1" latinLnBrk="0" hangingPunct="1">
      <a:defRPr sz="8600" kern="1200">
        <a:solidFill>
          <a:schemeClr val="tx1"/>
        </a:solidFill>
        <a:latin typeface="+mn-lt"/>
        <a:ea typeface="+mn-ea"/>
        <a:cs typeface="+mn-cs"/>
      </a:defRPr>
    </a:lvl6pPr>
    <a:lvl7pPr marL="13167360" algn="l" defTabSz="4389120" rtl="0" eaLnBrk="1" latinLnBrk="0" hangingPunct="1">
      <a:defRPr sz="8600" kern="1200">
        <a:solidFill>
          <a:schemeClr val="tx1"/>
        </a:solidFill>
        <a:latin typeface="+mn-lt"/>
        <a:ea typeface="+mn-ea"/>
        <a:cs typeface="+mn-cs"/>
      </a:defRPr>
    </a:lvl7pPr>
    <a:lvl8pPr marL="15361920" algn="l" defTabSz="4389120" rtl="0" eaLnBrk="1" latinLnBrk="0" hangingPunct="1">
      <a:defRPr sz="8600" kern="1200">
        <a:solidFill>
          <a:schemeClr val="tx1"/>
        </a:solidFill>
        <a:latin typeface="+mn-lt"/>
        <a:ea typeface="+mn-ea"/>
        <a:cs typeface="+mn-cs"/>
      </a:defRPr>
    </a:lvl8pPr>
    <a:lvl9pPr marL="17556480" algn="l" defTabSz="4389120" rtl="0" eaLnBrk="1" latinLnBrk="0" hangingPunct="1">
      <a:defRPr sz="86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eyerhaeuser" initials="W" lastIdx="2" clrIdx="0"/>
  <p:cmAuthor id="1" name="J. Kozma" initials="JMK" lastIdx="1" clrIdx="1"/>
</p:cmAuthorLst>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7312" autoAdjust="0"/>
  </p:normalViewPr>
  <p:slideViewPr>
    <p:cSldViewPr>
      <p:cViewPr>
        <p:scale>
          <a:sx n="30" d="100"/>
          <a:sy n="30" d="100"/>
        </p:scale>
        <p:origin x="-1230" y="252"/>
      </p:cViewPr>
      <p:guideLst>
        <p:guide orient="horz" pos="10368"/>
        <p:guide pos="13824"/>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4"/>
            <a:ext cx="13909673" cy="2110426"/>
          </a:xfrm>
          <a:prstGeom prst="rect">
            <a:avLst/>
          </a:prstGeom>
        </p:spPr>
        <p:txBody>
          <a:bodyPr vert="horz" lIns="424246" tIns="212120" rIns="424246" bIns="212120" rtlCol="0"/>
          <a:lstStyle>
            <a:lvl1pPr algn="l">
              <a:defRPr sz="5800"/>
            </a:lvl1pPr>
          </a:lstStyle>
          <a:p>
            <a:endParaRPr lang="en-US" dirty="0"/>
          </a:p>
        </p:txBody>
      </p:sp>
      <p:sp>
        <p:nvSpPr>
          <p:cNvPr id="3" name="Date Placeholder 2"/>
          <p:cNvSpPr>
            <a:spLocks noGrp="1"/>
          </p:cNvSpPr>
          <p:nvPr>
            <p:ph type="dt" idx="1"/>
          </p:nvPr>
        </p:nvSpPr>
        <p:spPr>
          <a:xfrm>
            <a:off x="18182152" y="14"/>
            <a:ext cx="13909673" cy="2110426"/>
          </a:xfrm>
          <a:prstGeom prst="rect">
            <a:avLst/>
          </a:prstGeom>
        </p:spPr>
        <p:txBody>
          <a:bodyPr vert="horz" lIns="424246" tIns="212120" rIns="424246" bIns="212120" rtlCol="0"/>
          <a:lstStyle>
            <a:lvl1pPr algn="r">
              <a:defRPr sz="5800"/>
            </a:lvl1pPr>
          </a:lstStyle>
          <a:p>
            <a:fld id="{D39BD40D-0D53-4F1A-AF2A-9161571BA685}" type="datetimeFigureOut">
              <a:rPr lang="en-US" smtClean="0"/>
              <a:pPr/>
              <a:t>5/14/2014</a:t>
            </a:fld>
            <a:endParaRPr lang="en-US" dirty="0"/>
          </a:p>
        </p:txBody>
      </p:sp>
      <p:sp>
        <p:nvSpPr>
          <p:cNvPr id="4" name="Slide Image Placeholder 3"/>
          <p:cNvSpPr>
            <a:spLocks noGrp="1" noRot="1" noChangeAspect="1"/>
          </p:cNvSpPr>
          <p:nvPr>
            <p:ph type="sldImg" idx="2"/>
          </p:nvPr>
        </p:nvSpPr>
        <p:spPr>
          <a:xfrm>
            <a:off x="5495925" y="3162300"/>
            <a:ext cx="21107400" cy="15830550"/>
          </a:xfrm>
          <a:prstGeom prst="rect">
            <a:avLst/>
          </a:prstGeom>
          <a:noFill/>
          <a:ln w="12700">
            <a:solidFill>
              <a:prstClr val="black"/>
            </a:solidFill>
          </a:ln>
        </p:spPr>
        <p:txBody>
          <a:bodyPr vert="horz" lIns="424246" tIns="212120" rIns="424246" bIns="212120" rtlCol="0" anchor="ctr"/>
          <a:lstStyle/>
          <a:p>
            <a:endParaRPr lang="en-US" dirty="0"/>
          </a:p>
        </p:txBody>
      </p:sp>
      <p:sp>
        <p:nvSpPr>
          <p:cNvPr id="5" name="Notes Placeholder 4"/>
          <p:cNvSpPr>
            <a:spLocks noGrp="1"/>
          </p:cNvSpPr>
          <p:nvPr>
            <p:ph type="body" sz="quarter" idx="3"/>
          </p:nvPr>
        </p:nvSpPr>
        <p:spPr>
          <a:xfrm>
            <a:off x="3209925" y="20049029"/>
            <a:ext cx="25679400" cy="18993806"/>
          </a:xfrm>
          <a:prstGeom prst="rect">
            <a:avLst/>
          </a:prstGeom>
        </p:spPr>
        <p:txBody>
          <a:bodyPr vert="horz" lIns="424246" tIns="212120" rIns="424246" bIns="2121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40090716"/>
            <a:ext cx="13909673" cy="2110426"/>
          </a:xfrm>
          <a:prstGeom prst="rect">
            <a:avLst/>
          </a:prstGeom>
        </p:spPr>
        <p:txBody>
          <a:bodyPr vert="horz" lIns="424246" tIns="212120" rIns="424246" bIns="212120" rtlCol="0" anchor="b"/>
          <a:lstStyle>
            <a:lvl1pPr algn="l">
              <a:defRPr sz="5800"/>
            </a:lvl1pPr>
          </a:lstStyle>
          <a:p>
            <a:endParaRPr lang="en-US" dirty="0"/>
          </a:p>
        </p:txBody>
      </p:sp>
      <p:sp>
        <p:nvSpPr>
          <p:cNvPr id="7" name="Slide Number Placeholder 6"/>
          <p:cNvSpPr>
            <a:spLocks noGrp="1"/>
          </p:cNvSpPr>
          <p:nvPr>
            <p:ph type="sldNum" sz="quarter" idx="5"/>
          </p:nvPr>
        </p:nvSpPr>
        <p:spPr>
          <a:xfrm>
            <a:off x="18182152" y="40090716"/>
            <a:ext cx="13909673" cy="2110426"/>
          </a:xfrm>
          <a:prstGeom prst="rect">
            <a:avLst/>
          </a:prstGeom>
        </p:spPr>
        <p:txBody>
          <a:bodyPr vert="horz" lIns="424246" tIns="212120" rIns="424246" bIns="212120" rtlCol="0" anchor="b"/>
          <a:lstStyle>
            <a:lvl1pPr algn="r">
              <a:defRPr sz="5800"/>
            </a:lvl1pPr>
          </a:lstStyle>
          <a:p>
            <a:fld id="{497064D0-F420-4CDE-8D49-6073B5D6AFD2}"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7064D0-F420-4CDE-8D49-6073B5D6AFD2}" type="slidenum">
              <a:rPr lang="en-US" smtClean="0"/>
              <a:pPr/>
              <a:t>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10226042"/>
            <a:ext cx="37307520" cy="7056120"/>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3680" y="18653760"/>
            <a:ext cx="30723840" cy="841248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2C65B8C-EE34-452A-8CBF-33D3D41308C0}" type="datetimeFigureOut">
              <a:rPr lang="en-US" smtClean="0"/>
              <a:pPr/>
              <a:t>5/14/2014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CEA6D9-1A15-413E-AAD8-1549AC491B3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C65B8C-EE34-452A-8CBF-33D3D41308C0}" type="datetimeFigureOut">
              <a:rPr lang="en-US" smtClean="0"/>
              <a:pPr/>
              <a:t>5/14/2014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CEA6D9-1A15-413E-AAD8-1549AC491B3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2742905" y="6324600"/>
            <a:ext cx="47404018" cy="1348206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530843" y="6324600"/>
            <a:ext cx="141480542" cy="134820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C65B8C-EE34-452A-8CBF-33D3D41308C0}" type="datetimeFigureOut">
              <a:rPr lang="en-US" smtClean="0"/>
              <a:pPr/>
              <a:t>5/14/2014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CEA6D9-1A15-413E-AAD8-1549AC491B3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C65B8C-EE34-452A-8CBF-33D3D41308C0}" type="datetimeFigureOut">
              <a:rPr lang="en-US" smtClean="0"/>
              <a:pPr/>
              <a:t>5/14/2014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CEA6D9-1A15-413E-AAD8-1549AC491B3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2" y="21153122"/>
            <a:ext cx="37307520" cy="6537960"/>
          </a:xfrm>
        </p:spPr>
        <p:txBody>
          <a:bodyPr anchor="t"/>
          <a:lstStyle>
            <a:lvl1pPr algn="l">
              <a:defRPr sz="192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2" y="13952225"/>
            <a:ext cx="37307520" cy="7200898"/>
          </a:xfr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C65B8C-EE34-452A-8CBF-33D3D41308C0}" type="datetimeFigureOut">
              <a:rPr lang="en-US" smtClean="0"/>
              <a:pPr/>
              <a:t>5/14/2014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CEA6D9-1A15-413E-AAD8-1549AC491B3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530842" y="36865560"/>
            <a:ext cx="94442280" cy="10427970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5704642" y="36865560"/>
            <a:ext cx="94442280" cy="10427970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2C65B8C-EE34-452A-8CBF-33D3D41308C0}" type="datetimeFigureOut">
              <a:rPr lang="en-US" smtClean="0"/>
              <a:pPr/>
              <a:t>5/14/2014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6CEA6D9-1A15-413E-AAD8-1549AC491B3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4560" y="1318262"/>
            <a:ext cx="39502080" cy="548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4560" y="7368542"/>
            <a:ext cx="19392902"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4" name="Content Placeholder 3"/>
          <p:cNvSpPr>
            <a:spLocks noGrp="1"/>
          </p:cNvSpPr>
          <p:nvPr>
            <p:ph sz="half" idx="2"/>
          </p:nvPr>
        </p:nvSpPr>
        <p:spPr>
          <a:xfrm>
            <a:off x="2194560" y="10439400"/>
            <a:ext cx="19392902"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122" y="7368542"/>
            <a:ext cx="19400520"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6" name="Content Placeholder 5"/>
          <p:cNvSpPr>
            <a:spLocks noGrp="1"/>
          </p:cNvSpPr>
          <p:nvPr>
            <p:ph sz="quarter" idx="4"/>
          </p:nvPr>
        </p:nvSpPr>
        <p:spPr>
          <a:xfrm>
            <a:off x="22296122" y="10439400"/>
            <a:ext cx="19400520"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2C65B8C-EE34-452A-8CBF-33D3D41308C0}" type="datetimeFigureOut">
              <a:rPr lang="en-US" smtClean="0"/>
              <a:pPr/>
              <a:t>5/14/2014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6CEA6D9-1A15-413E-AAD8-1549AC491B3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2C65B8C-EE34-452A-8CBF-33D3D41308C0}" type="datetimeFigureOut">
              <a:rPr lang="en-US" smtClean="0"/>
              <a:pPr/>
              <a:t>5/14/2014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6CEA6D9-1A15-413E-AAD8-1549AC491B3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C65B8C-EE34-452A-8CBF-33D3D41308C0}" type="datetimeFigureOut">
              <a:rPr lang="en-US" smtClean="0"/>
              <a:pPr/>
              <a:t>5/14/2014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6CEA6D9-1A15-413E-AAD8-1549AC491B3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3" y="1310640"/>
            <a:ext cx="14439902" cy="5577840"/>
          </a:xfrm>
        </p:spPr>
        <p:txBody>
          <a:bodyPr anchor="b"/>
          <a:lstStyle>
            <a:lvl1pPr algn="l">
              <a:defRPr sz="9600" b="1"/>
            </a:lvl1pPr>
          </a:lstStyle>
          <a:p>
            <a:r>
              <a:rPr lang="en-US" smtClean="0"/>
              <a:t>Click to edit Master title style</a:t>
            </a:r>
            <a:endParaRPr lang="en-US"/>
          </a:p>
        </p:txBody>
      </p:sp>
      <p:sp>
        <p:nvSpPr>
          <p:cNvPr id="3" name="Content Placeholder 2"/>
          <p:cNvSpPr>
            <a:spLocks noGrp="1"/>
          </p:cNvSpPr>
          <p:nvPr>
            <p:ph idx="1"/>
          </p:nvPr>
        </p:nvSpPr>
        <p:spPr>
          <a:xfrm>
            <a:off x="17160240" y="1310643"/>
            <a:ext cx="24536400" cy="28094942"/>
          </a:xfr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4563" y="6888483"/>
            <a:ext cx="14439902" cy="22517102"/>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C65B8C-EE34-452A-8CBF-33D3D41308C0}" type="datetimeFigureOut">
              <a:rPr lang="en-US" smtClean="0"/>
              <a:pPr/>
              <a:t>5/14/2014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6CEA6D9-1A15-413E-AAD8-1549AC491B3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2" y="23042880"/>
            <a:ext cx="26334720" cy="2720342"/>
          </a:xfrm>
        </p:spPr>
        <p:txBody>
          <a:bodyPr anchor="b"/>
          <a:lstStyle>
            <a:lvl1pPr algn="l">
              <a:defRPr sz="9600" b="1"/>
            </a:lvl1pPr>
          </a:lstStyle>
          <a:p>
            <a:r>
              <a:rPr lang="en-US" smtClean="0"/>
              <a:t>Click to edit Master title style</a:t>
            </a:r>
            <a:endParaRPr lang="en-US"/>
          </a:p>
        </p:txBody>
      </p:sp>
      <p:sp>
        <p:nvSpPr>
          <p:cNvPr id="3" name="Picture Placeholder 2"/>
          <p:cNvSpPr>
            <a:spLocks noGrp="1"/>
          </p:cNvSpPr>
          <p:nvPr>
            <p:ph type="pic" idx="1"/>
          </p:nvPr>
        </p:nvSpPr>
        <p:spPr>
          <a:xfrm>
            <a:off x="8602982" y="2941320"/>
            <a:ext cx="26334720" cy="19751040"/>
          </a:xfrm>
        </p:spPr>
        <p:txBody>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endParaRPr lang="en-US" dirty="0"/>
          </a:p>
        </p:txBody>
      </p:sp>
      <p:sp>
        <p:nvSpPr>
          <p:cNvPr id="4" name="Text Placeholder 3"/>
          <p:cNvSpPr>
            <a:spLocks noGrp="1"/>
          </p:cNvSpPr>
          <p:nvPr>
            <p:ph type="body" sz="half" idx="2"/>
          </p:nvPr>
        </p:nvSpPr>
        <p:spPr>
          <a:xfrm>
            <a:off x="8602982" y="25763222"/>
            <a:ext cx="26334720" cy="3863338"/>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C65B8C-EE34-452A-8CBF-33D3D41308C0}" type="datetimeFigureOut">
              <a:rPr lang="en-US" smtClean="0"/>
              <a:pPr/>
              <a:t>5/14/2014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6CEA6D9-1A15-413E-AAD8-1549AC491B3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94560" y="1318262"/>
            <a:ext cx="39502080" cy="5486400"/>
          </a:xfrm>
          <a:prstGeom prst="rect">
            <a:avLst/>
          </a:prstGeom>
        </p:spPr>
        <p:txBody>
          <a:bodyPr vert="horz" lIns="438912" tIns="219456" rIns="438912" bIns="21945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194560" y="7680963"/>
            <a:ext cx="39502080" cy="21724622"/>
          </a:xfrm>
          <a:prstGeom prst="rect">
            <a:avLst/>
          </a:prstGeom>
        </p:spPr>
        <p:txBody>
          <a:bodyPr vert="horz" lIns="438912" tIns="219456" rIns="438912" bIns="21945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194560" y="30510482"/>
            <a:ext cx="10241280" cy="1752600"/>
          </a:xfrm>
          <a:prstGeom prst="rect">
            <a:avLst/>
          </a:prstGeom>
        </p:spPr>
        <p:txBody>
          <a:bodyPr vert="horz" lIns="438912" tIns="219456" rIns="438912" bIns="219456" rtlCol="0" anchor="ctr"/>
          <a:lstStyle>
            <a:lvl1pPr algn="l">
              <a:defRPr sz="5800">
                <a:solidFill>
                  <a:schemeClr val="tx1">
                    <a:tint val="75000"/>
                  </a:schemeClr>
                </a:solidFill>
              </a:defRPr>
            </a:lvl1pPr>
          </a:lstStyle>
          <a:p>
            <a:fld id="{12C65B8C-EE34-452A-8CBF-33D3D41308C0}" type="datetimeFigureOut">
              <a:rPr lang="en-US" smtClean="0"/>
              <a:pPr/>
              <a:t>5/14/2014</a:t>
            </a:fld>
            <a:endParaRPr lang="en-US" dirty="0"/>
          </a:p>
        </p:txBody>
      </p:sp>
      <p:sp>
        <p:nvSpPr>
          <p:cNvPr id="5" name="Footer Placeholder 4"/>
          <p:cNvSpPr>
            <a:spLocks noGrp="1"/>
          </p:cNvSpPr>
          <p:nvPr>
            <p:ph type="ftr" sz="quarter" idx="3"/>
          </p:nvPr>
        </p:nvSpPr>
        <p:spPr>
          <a:xfrm>
            <a:off x="14996160" y="30510482"/>
            <a:ext cx="13898880" cy="1752600"/>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1455360" y="30510482"/>
            <a:ext cx="10241280" cy="1752600"/>
          </a:xfrm>
          <a:prstGeom prst="rect">
            <a:avLst/>
          </a:prstGeom>
        </p:spPr>
        <p:txBody>
          <a:bodyPr vert="horz" lIns="438912" tIns="219456" rIns="438912" bIns="219456" rtlCol="0" anchor="ctr"/>
          <a:lstStyle>
            <a:lvl1pPr algn="r">
              <a:defRPr sz="5800">
                <a:solidFill>
                  <a:schemeClr val="tx1">
                    <a:tint val="75000"/>
                  </a:schemeClr>
                </a:solidFill>
              </a:defRPr>
            </a:lvl1pPr>
          </a:lstStyle>
          <a:p>
            <a:fld id="{16CEA6D9-1A15-413E-AAD8-1549AC491B3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389120" rtl="0" eaLnBrk="1" latinLnBrk="0" hangingPunct="1">
        <a:spcBef>
          <a:spcPct val="0"/>
        </a:spcBef>
        <a:buNone/>
        <a:defRPr sz="21100" kern="1200">
          <a:solidFill>
            <a:schemeClr val="tx1"/>
          </a:solidFill>
          <a:latin typeface="+mj-lt"/>
          <a:ea typeface="+mj-ea"/>
          <a:cs typeface="+mj-cs"/>
        </a:defRPr>
      </a:lvl1pPr>
    </p:titleStyle>
    <p:bodyStyle>
      <a:lvl1pPr marL="1645920" indent="-1645920" algn="l" defTabSz="438912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6160" indent="-1371600" algn="l" defTabSz="4389120" rtl="0" eaLnBrk="1" latinLnBrk="0" hangingPunct="1">
        <a:spcBef>
          <a:spcPct val="20000"/>
        </a:spcBef>
        <a:buFont typeface="Arial" pitchFamily="34" charset="0"/>
        <a:buChar char="–"/>
        <a:defRPr sz="13400" kern="1200">
          <a:solidFill>
            <a:schemeClr val="tx1"/>
          </a:solidFill>
          <a:latin typeface="+mn-lt"/>
          <a:ea typeface="+mn-ea"/>
          <a:cs typeface="+mn-cs"/>
        </a:defRPr>
      </a:lvl2pPr>
      <a:lvl3pPr marL="5486400" indent="-1097280" algn="l" defTabSz="4389120" rtl="0" eaLnBrk="1" latinLnBrk="0" hangingPunct="1">
        <a:spcBef>
          <a:spcPct val="20000"/>
        </a:spcBef>
        <a:buFont typeface="Arial" pitchFamily="34" charset="0"/>
        <a:buChar char="•"/>
        <a:defRPr sz="11500" kern="1200">
          <a:solidFill>
            <a:schemeClr val="tx1"/>
          </a:solidFill>
          <a:latin typeface="+mn-lt"/>
          <a:ea typeface="+mn-ea"/>
          <a:cs typeface="+mn-cs"/>
        </a:defRPr>
      </a:lvl3pPr>
      <a:lvl4pPr marL="768096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52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7008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464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920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376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9120" rtl="0" eaLnBrk="1" latinLnBrk="0" hangingPunct="1">
        <a:defRPr sz="8600" kern="1200">
          <a:solidFill>
            <a:schemeClr val="tx1"/>
          </a:solidFill>
          <a:latin typeface="+mn-lt"/>
          <a:ea typeface="+mn-ea"/>
          <a:cs typeface="+mn-cs"/>
        </a:defRPr>
      </a:lvl1pPr>
      <a:lvl2pPr marL="2194560" algn="l" defTabSz="4389120" rtl="0" eaLnBrk="1" latinLnBrk="0" hangingPunct="1">
        <a:defRPr sz="8600" kern="1200">
          <a:solidFill>
            <a:schemeClr val="tx1"/>
          </a:solidFill>
          <a:latin typeface="+mn-lt"/>
          <a:ea typeface="+mn-ea"/>
          <a:cs typeface="+mn-cs"/>
        </a:defRPr>
      </a:lvl2pPr>
      <a:lvl3pPr marL="4389120" algn="l" defTabSz="4389120" rtl="0" eaLnBrk="1" latinLnBrk="0" hangingPunct="1">
        <a:defRPr sz="8600" kern="1200">
          <a:solidFill>
            <a:schemeClr val="tx1"/>
          </a:solidFill>
          <a:latin typeface="+mn-lt"/>
          <a:ea typeface="+mn-ea"/>
          <a:cs typeface="+mn-cs"/>
        </a:defRPr>
      </a:lvl3pPr>
      <a:lvl4pPr marL="6583680" algn="l" defTabSz="4389120" rtl="0" eaLnBrk="1" latinLnBrk="0" hangingPunct="1">
        <a:defRPr sz="8600" kern="1200">
          <a:solidFill>
            <a:schemeClr val="tx1"/>
          </a:solidFill>
          <a:latin typeface="+mn-lt"/>
          <a:ea typeface="+mn-ea"/>
          <a:cs typeface="+mn-cs"/>
        </a:defRPr>
      </a:lvl4pPr>
      <a:lvl5pPr marL="8778240" algn="l" defTabSz="4389120" rtl="0" eaLnBrk="1" latinLnBrk="0" hangingPunct="1">
        <a:defRPr sz="8600" kern="1200">
          <a:solidFill>
            <a:schemeClr val="tx1"/>
          </a:solidFill>
          <a:latin typeface="+mn-lt"/>
          <a:ea typeface="+mn-ea"/>
          <a:cs typeface="+mn-cs"/>
        </a:defRPr>
      </a:lvl5pPr>
      <a:lvl6pPr marL="10972800" algn="l" defTabSz="4389120" rtl="0" eaLnBrk="1" latinLnBrk="0" hangingPunct="1">
        <a:defRPr sz="8600" kern="1200">
          <a:solidFill>
            <a:schemeClr val="tx1"/>
          </a:solidFill>
          <a:latin typeface="+mn-lt"/>
          <a:ea typeface="+mn-ea"/>
          <a:cs typeface="+mn-cs"/>
        </a:defRPr>
      </a:lvl6pPr>
      <a:lvl7pPr marL="13167360" algn="l" defTabSz="4389120" rtl="0" eaLnBrk="1" latinLnBrk="0" hangingPunct="1">
        <a:defRPr sz="8600" kern="1200">
          <a:solidFill>
            <a:schemeClr val="tx1"/>
          </a:solidFill>
          <a:latin typeface="+mn-lt"/>
          <a:ea typeface="+mn-ea"/>
          <a:cs typeface="+mn-cs"/>
        </a:defRPr>
      </a:lvl7pPr>
      <a:lvl8pPr marL="15361920" algn="l" defTabSz="4389120" rtl="0" eaLnBrk="1" latinLnBrk="0" hangingPunct="1">
        <a:defRPr sz="8600" kern="1200">
          <a:solidFill>
            <a:schemeClr val="tx1"/>
          </a:solidFill>
          <a:latin typeface="+mn-lt"/>
          <a:ea typeface="+mn-ea"/>
          <a:cs typeface="+mn-cs"/>
        </a:defRPr>
      </a:lvl8pPr>
      <a:lvl9pPr marL="17556480" algn="l" defTabSz="438912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evel 3"/>
          <p:cNvSpPr/>
          <p:nvPr/>
        </p:nvSpPr>
        <p:spPr>
          <a:xfrm>
            <a:off x="457200" y="381000"/>
            <a:ext cx="42976800" cy="3429000"/>
          </a:xfrm>
          <a:prstGeom prst="bevel">
            <a:avLst/>
          </a:prstGeom>
          <a:solidFill>
            <a:schemeClr val="accent3">
              <a:lumMod val="40000"/>
              <a:lumOff val="60000"/>
            </a:schemeClr>
          </a:solidFill>
          <a:ln>
            <a:solidFill>
              <a:schemeClr val="accent3">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smtClean="0">
                <a:solidFill>
                  <a:schemeClr val="tx1"/>
                </a:solidFill>
              </a:rPr>
              <a:t>A Time for Change: A Review of US Forest Service Policies on Snag Cutting and its Impacts on Cavity-nesting Species in Eastern Washington</a:t>
            </a:r>
          </a:p>
          <a:p>
            <a:pPr algn="ctr"/>
            <a:r>
              <a:rPr lang="en-US" sz="4800" dirty="0" smtClean="0">
                <a:solidFill>
                  <a:schemeClr val="tx1"/>
                </a:solidFill>
                <a:latin typeface="Calibri" pitchFamily="34" charset="0"/>
              </a:rPr>
              <a:t>Teresa Lorenz, Dept. of Fish and Wildlife, University of Idaho, Moscow, ID 83844</a:t>
            </a:r>
          </a:p>
          <a:p>
            <a:pPr algn="ctr"/>
            <a:r>
              <a:rPr lang="en-US" sz="4800" dirty="0" smtClean="0">
                <a:solidFill>
                  <a:schemeClr val="tx1"/>
                </a:solidFill>
                <a:latin typeface="Calibri" pitchFamily="34" charset="0"/>
              </a:rPr>
              <a:t>Jeffrey M. Kozma, Yakama Nation, Timber, Fish and Wildlife/Fisheries Resource Management, Toppenish, WA, 98948</a:t>
            </a:r>
          </a:p>
        </p:txBody>
      </p:sp>
      <p:sp>
        <p:nvSpPr>
          <p:cNvPr id="7" name="Flowchart: Process 6"/>
          <p:cNvSpPr/>
          <p:nvPr/>
        </p:nvSpPr>
        <p:spPr>
          <a:xfrm>
            <a:off x="533400" y="4191000"/>
            <a:ext cx="14097000" cy="10972800"/>
          </a:xfrm>
          <a:prstGeom prst="flowChartProcess">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solidFill>
                <a:schemeClr val="tx1"/>
              </a:solidFill>
            </a:endParaRPr>
          </a:p>
        </p:txBody>
      </p:sp>
      <p:graphicFrame>
        <p:nvGraphicFramePr>
          <p:cNvPr id="8" name="Table 7"/>
          <p:cNvGraphicFramePr>
            <a:graphicFrameLocks noGrp="1"/>
          </p:cNvGraphicFramePr>
          <p:nvPr/>
        </p:nvGraphicFramePr>
        <p:xfrm>
          <a:off x="29108400" y="18973800"/>
          <a:ext cx="14401800" cy="7040879"/>
        </p:xfrm>
        <a:graphic>
          <a:graphicData uri="http://schemas.openxmlformats.org/drawingml/2006/table">
            <a:tbl>
              <a:tblPr firstRow="1" bandRow="1">
                <a:tableStyleId>{5C22544A-7EE6-4342-B048-85BDC9FD1C3A}</a:tableStyleId>
              </a:tblPr>
              <a:tblGrid>
                <a:gridCol w="6290440"/>
                <a:gridCol w="2400300"/>
                <a:gridCol w="5711060"/>
              </a:tblGrid>
              <a:tr h="630527">
                <a:tc>
                  <a:txBody>
                    <a:bodyPr/>
                    <a:lstStyle/>
                    <a:p>
                      <a:pPr algn="ctr"/>
                      <a:r>
                        <a:rPr lang="en-US" sz="3000" dirty="0" smtClean="0">
                          <a:solidFill>
                            <a:schemeClr val="bg1">
                              <a:lumMod val="95000"/>
                            </a:schemeClr>
                          </a:solidFill>
                        </a:rPr>
                        <a:t>Violation</a:t>
                      </a:r>
                      <a:endParaRPr lang="en-US" sz="3000" dirty="0">
                        <a:solidFill>
                          <a:schemeClr val="bg1">
                            <a:lumMod val="95000"/>
                          </a:schemeClr>
                        </a:solidFill>
                      </a:endParaRPr>
                    </a:p>
                  </a:txBody>
                  <a:tcPr/>
                </a:tc>
                <a:tc>
                  <a:txBody>
                    <a:bodyPr/>
                    <a:lstStyle/>
                    <a:p>
                      <a:pPr algn="ctr"/>
                      <a:r>
                        <a:rPr lang="en-US" sz="3000" dirty="0" smtClean="0"/>
                        <a:t>Year</a:t>
                      </a:r>
                      <a:endParaRPr lang="en-US" sz="3000" dirty="0"/>
                    </a:p>
                  </a:txBody>
                  <a:tcPr/>
                </a:tc>
                <a:tc>
                  <a:txBody>
                    <a:bodyPr/>
                    <a:lstStyle/>
                    <a:p>
                      <a:pPr algn="ctr"/>
                      <a:r>
                        <a:rPr lang="en-US" sz="3000" dirty="0" smtClean="0"/>
                        <a:t>Location</a:t>
                      </a:r>
                      <a:endParaRPr lang="en-US" sz="3000" dirty="0"/>
                    </a:p>
                  </a:txBody>
                  <a:tcPr/>
                </a:tc>
              </a:tr>
              <a:tr h="1155965">
                <a:tc>
                  <a:txBody>
                    <a:bodyPr/>
                    <a:lstStyle/>
                    <a:p>
                      <a:pPr algn="l"/>
                      <a:r>
                        <a:rPr lang="en-US" sz="3000" dirty="0" smtClean="0"/>
                        <a:t>Firewood</a:t>
                      </a:r>
                      <a:r>
                        <a:rPr lang="en-US" sz="3000" baseline="0" dirty="0" smtClean="0"/>
                        <a:t> cutting outside designated woodcutting areas</a:t>
                      </a:r>
                      <a:endParaRPr lang="en-US" sz="3000" dirty="0"/>
                    </a:p>
                  </a:txBody>
                  <a:tcPr/>
                </a:tc>
                <a:tc>
                  <a:txBody>
                    <a:bodyPr/>
                    <a:lstStyle/>
                    <a:p>
                      <a:pPr algn="ctr"/>
                      <a:r>
                        <a:rPr lang="en-US" sz="3000" dirty="0" smtClean="0"/>
                        <a:t>Yearly</a:t>
                      </a:r>
                      <a:r>
                        <a:rPr lang="en-US" sz="3000" baseline="0" dirty="0" smtClean="0"/>
                        <a:t> (2004 – 2013)</a:t>
                      </a:r>
                      <a:endParaRPr lang="en-US" sz="3000" dirty="0"/>
                    </a:p>
                  </a:txBody>
                  <a:tcPr/>
                </a:tc>
                <a:tc>
                  <a:txBody>
                    <a:bodyPr/>
                    <a:lstStyle/>
                    <a:p>
                      <a:pPr algn="ctr"/>
                      <a:r>
                        <a:rPr lang="en-US" sz="3000" dirty="0" smtClean="0"/>
                        <a:t>Junction of USFS Road 1600</a:t>
                      </a:r>
                      <a:r>
                        <a:rPr lang="en-US" sz="3000" baseline="0" dirty="0" smtClean="0"/>
                        <a:t> and 1605, USFS Road 1611</a:t>
                      </a:r>
                      <a:endParaRPr lang="en-US" sz="3000" dirty="0"/>
                    </a:p>
                  </a:txBody>
                  <a:tcPr/>
                </a:tc>
              </a:tr>
              <a:tr h="630527">
                <a:tc>
                  <a:txBody>
                    <a:bodyPr/>
                    <a:lstStyle/>
                    <a:p>
                      <a:pPr algn="l"/>
                      <a:r>
                        <a:rPr lang="en-US" sz="3000" dirty="0" smtClean="0"/>
                        <a:t>Firewood cutting within 300 ft of water</a:t>
                      </a:r>
                      <a:endParaRPr lang="en-US" sz="3000" dirty="0"/>
                    </a:p>
                  </a:txBody>
                  <a:tcPr/>
                </a:tc>
                <a:tc>
                  <a:txBody>
                    <a:bodyPr/>
                    <a:lstStyle/>
                    <a:p>
                      <a:pPr algn="ctr"/>
                      <a:r>
                        <a:rPr lang="en-US" sz="3000" dirty="0" smtClean="0"/>
                        <a:t>2010, 2013</a:t>
                      </a:r>
                      <a:endParaRPr lang="en-US" sz="3000" dirty="0"/>
                    </a:p>
                  </a:txBody>
                  <a:tcPr/>
                </a:tc>
                <a:tc>
                  <a:txBody>
                    <a:bodyPr/>
                    <a:lstStyle/>
                    <a:p>
                      <a:pPr algn="ctr"/>
                      <a:r>
                        <a:rPr lang="en-US" sz="3000" dirty="0" smtClean="0"/>
                        <a:t>USFS Road 1611,</a:t>
                      </a:r>
                      <a:r>
                        <a:rPr lang="en-US" sz="3000" baseline="0" dirty="0" smtClean="0"/>
                        <a:t> </a:t>
                      </a:r>
                      <a:r>
                        <a:rPr lang="en-US" sz="3000" dirty="0" smtClean="0"/>
                        <a:t>Nile</a:t>
                      </a:r>
                      <a:r>
                        <a:rPr lang="en-US" sz="3000" baseline="0" dirty="0" smtClean="0"/>
                        <a:t> Creek</a:t>
                      </a:r>
                      <a:endParaRPr lang="en-US" sz="3000" dirty="0"/>
                    </a:p>
                  </a:txBody>
                  <a:tcPr/>
                </a:tc>
              </a:tr>
              <a:tr h="1155965">
                <a:tc>
                  <a:txBody>
                    <a:bodyPr/>
                    <a:lstStyle/>
                    <a:p>
                      <a:pPr marL="0" marR="0" indent="0" algn="l" defTabSz="4389120" rtl="0" eaLnBrk="1" fontAlgn="auto" latinLnBrk="0" hangingPunct="1">
                        <a:lnSpc>
                          <a:spcPct val="100000"/>
                        </a:lnSpc>
                        <a:spcBef>
                          <a:spcPts val="0"/>
                        </a:spcBef>
                        <a:spcAft>
                          <a:spcPts val="0"/>
                        </a:spcAft>
                        <a:buClrTx/>
                        <a:buSzTx/>
                        <a:buFontTx/>
                        <a:buNone/>
                        <a:tabLst/>
                        <a:defRPr/>
                      </a:pPr>
                      <a:r>
                        <a:rPr lang="en-US" sz="3000" dirty="0" smtClean="0"/>
                        <a:t>Firewood</a:t>
                      </a:r>
                      <a:r>
                        <a:rPr lang="en-US" sz="3000" baseline="0" dirty="0" smtClean="0"/>
                        <a:t> cutting outside designated woodcutting areas</a:t>
                      </a:r>
                      <a:endParaRPr lang="en-US" sz="3000" dirty="0" smtClean="0"/>
                    </a:p>
                  </a:txBody>
                  <a:tcPr/>
                </a:tc>
                <a:tc>
                  <a:txBody>
                    <a:bodyPr/>
                    <a:lstStyle/>
                    <a:p>
                      <a:pPr algn="ctr"/>
                      <a:r>
                        <a:rPr lang="en-US" sz="3000" dirty="0" smtClean="0"/>
                        <a:t>2013</a:t>
                      </a:r>
                      <a:endParaRPr lang="en-US" sz="3000" dirty="0"/>
                    </a:p>
                  </a:txBody>
                  <a:tcPr/>
                </a:tc>
                <a:tc>
                  <a:txBody>
                    <a:bodyPr/>
                    <a:lstStyle/>
                    <a:p>
                      <a:pPr algn="ctr"/>
                      <a:r>
                        <a:rPr lang="en-US" sz="3000" dirty="0" smtClean="0"/>
                        <a:t>Wildcat Creek, Oak Creek</a:t>
                      </a:r>
                      <a:endParaRPr lang="en-US" sz="3000" dirty="0"/>
                    </a:p>
                  </a:txBody>
                  <a:tcPr/>
                </a:tc>
              </a:tr>
              <a:tr h="1155965">
                <a:tc>
                  <a:txBody>
                    <a:bodyPr/>
                    <a:lstStyle/>
                    <a:p>
                      <a:pPr algn="l"/>
                      <a:r>
                        <a:rPr lang="en-US" sz="3000" dirty="0" smtClean="0"/>
                        <a:t>Cutting</a:t>
                      </a:r>
                      <a:r>
                        <a:rPr lang="en-US" sz="3000" baseline="0" dirty="0" smtClean="0"/>
                        <a:t> of snags with holes and/or broken tops</a:t>
                      </a:r>
                      <a:endParaRPr lang="en-US" sz="3000" dirty="0"/>
                    </a:p>
                  </a:txBody>
                  <a:tcPr/>
                </a:tc>
                <a:tc>
                  <a:txBody>
                    <a:bodyPr/>
                    <a:lstStyle/>
                    <a:p>
                      <a:pPr algn="ctr"/>
                      <a:r>
                        <a:rPr lang="en-US" sz="3000" dirty="0" smtClean="0"/>
                        <a:t>2008, 2009, 2012, 2013</a:t>
                      </a:r>
                      <a:endParaRPr lang="en-US" sz="3000" dirty="0"/>
                    </a:p>
                  </a:txBody>
                  <a:tcPr/>
                </a:tc>
                <a:tc>
                  <a:txBody>
                    <a:bodyPr/>
                    <a:lstStyle/>
                    <a:p>
                      <a:pPr algn="ctr"/>
                      <a:r>
                        <a:rPr lang="en-US" sz="3000" dirty="0" smtClean="0"/>
                        <a:t>USFS Road 1600, Oak Creek, Rattlesnake</a:t>
                      </a:r>
                      <a:r>
                        <a:rPr lang="en-US" sz="3000" baseline="0" dirty="0" smtClean="0"/>
                        <a:t> Creek, Tieton Basin</a:t>
                      </a:r>
                      <a:endParaRPr lang="en-US" sz="3000" dirty="0"/>
                    </a:p>
                  </a:txBody>
                  <a:tcPr/>
                </a:tc>
              </a:tr>
              <a:tr h="1155965">
                <a:tc>
                  <a:txBody>
                    <a:bodyPr/>
                    <a:lstStyle/>
                    <a:p>
                      <a:pPr algn="l"/>
                      <a:r>
                        <a:rPr lang="en-US" sz="3000" dirty="0" smtClean="0"/>
                        <a:t>Firewood cutting</a:t>
                      </a:r>
                      <a:r>
                        <a:rPr lang="en-US" sz="3000" baseline="0" dirty="0" smtClean="0"/>
                        <a:t> within 200 ft. of Tieton Rd and US HWY 12</a:t>
                      </a:r>
                      <a:endParaRPr lang="en-US" sz="3000" dirty="0"/>
                    </a:p>
                  </a:txBody>
                  <a:tcPr/>
                </a:tc>
                <a:tc>
                  <a:txBody>
                    <a:bodyPr/>
                    <a:lstStyle/>
                    <a:p>
                      <a:pPr algn="ctr"/>
                      <a:r>
                        <a:rPr lang="en-US" sz="3000" dirty="0" smtClean="0"/>
                        <a:t>2013</a:t>
                      </a:r>
                      <a:endParaRPr lang="en-US" sz="3000" dirty="0"/>
                    </a:p>
                  </a:txBody>
                  <a:tcPr/>
                </a:tc>
                <a:tc>
                  <a:txBody>
                    <a:bodyPr/>
                    <a:lstStyle/>
                    <a:p>
                      <a:pPr algn="ctr"/>
                      <a:r>
                        <a:rPr lang="en-US" sz="3000" dirty="0" smtClean="0"/>
                        <a:t>Tieton Road</a:t>
                      </a:r>
                      <a:endParaRPr lang="en-US" sz="3000" dirty="0"/>
                    </a:p>
                  </a:txBody>
                  <a:tcPr/>
                </a:tc>
              </a:tr>
              <a:tr h="1155965">
                <a:tc>
                  <a:txBody>
                    <a:bodyPr/>
                    <a:lstStyle/>
                    <a:p>
                      <a:pPr algn="l"/>
                      <a:r>
                        <a:rPr lang="en-US" sz="3000" dirty="0" smtClean="0"/>
                        <a:t>Cutting of a snag containing an active White-headed Woodpecker nest</a:t>
                      </a:r>
                      <a:endParaRPr lang="en-US" sz="3000" dirty="0"/>
                    </a:p>
                  </a:txBody>
                  <a:tcPr/>
                </a:tc>
                <a:tc>
                  <a:txBody>
                    <a:bodyPr/>
                    <a:lstStyle/>
                    <a:p>
                      <a:pPr algn="ctr"/>
                      <a:r>
                        <a:rPr lang="en-US" sz="3000" dirty="0" smtClean="0"/>
                        <a:t>2009</a:t>
                      </a:r>
                      <a:endParaRPr lang="en-US" sz="3000" dirty="0"/>
                    </a:p>
                  </a:txBody>
                  <a:tcPr/>
                </a:tc>
                <a:tc>
                  <a:txBody>
                    <a:bodyPr/>
                    <a:lstStyle/>
                    <a:p>
                      <a:pPr algn="ctr"/>
                      <a:r>
                        <a:rPr lang="en-US" sz="3000" dirty="0" smtClean="0"/>
                        <a:t>USFS Road 214</a:t>
                      </a:r>
                      <a:endParaRPr lang="en-US" sz="3000" dirty="0"/>
                    </a:p>
                  </a:txBody>
                  <a:tcPr/>
                </a:tc>
              </a:tr>
            </a:tbl>
          </a:graphicData>
        </a:graphic>
      </p:graphicFrame>
      <p:sp>
        <p:nvSpPr>
          <p:cNvPr id="9" name="Rectangle 8"/>
          <p:cNvSpPr/>
          <p:nvPr/>
        </p:nvSpPr>
        <p:spPr>
          <a:xfrm>
            <a:off x="29184600" y="18211800"/>
            <a:ext cx="14630400" cy="584775"/>
          </a:xfrm>
          <a:prstGeom prst="rect">
            <a:avLst/>
          </a:prstGeom>
        </p:spPr>
        <p:txBody>
          <a:bodyPr wrap="square">
            <a:spAutoFit/>
          </a:bodyPr>
          <a:lstStyle/>
          <a:p>
            <a:r>
              <a:rPr lang="en-US" sz="3200" dirty="0" smtClean="0"/>
              <a:t>Table </a:t>
            </a:r>
            <a:r>
              <a:rPr lang="en-US" sz="3200" dirty="0"/>
              <a:t>1</a:t>
            </a:r>
            <a:r>
              <a:rPr lang="en-US" sz="3200" dirty="0" smtClean="0"/>
              <a:t>.  Firewood cutting violations observed on the Naches Ranger District, OWNF.</a:t>
            </a:r>
            <a:endParaRPr lang="en-US" sz="3200" dirty="0"/>
          </a:p>
        </p:txBody>
      </p:sp>
      <p:sp>
        <p:nvSpPr>
          <p:cNvPr id="12" name="Flowchart: Process 11"/>
          <p:cNvSpPr/>
          <p:nvPr/>
        </p:nvSpPr>
        <p:spPr>
          <a:xfrm>
            <a:off x="29184600" y="4114800"/>
            <a:ext cx="14325600" cy="13868400"/>
          </a:xfrm>
          <a:prstGeom prst="flowChartProcess">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5827734" y="4267200"/>
            <a:ext cx="3508333" cy="861774"/>
          </a:xfrm>
          <a:prstGeom prst="rect">
            <a:avLst/>
          </a:prstGeom>
          <a:noFill/>
        </p:spPr>
        <p:txBody>
          <a:bodyPr wrap="none" rtlCol="0">
            <a:spAutoFit/>
          </a:bodyPr>
          <a:lstStyle/>
          <a:p>
            <a:r>
              <a:rPr lang="en-US" sz="5000" b="1" dirty="0" smtClean="0"/>
              <a:t>Introduction</a:t>
            </a:r>
            <a:endParaRPr lang="en-US" sz="5000" b="1" dirty="0"/>
          </a:p>
        </p:txBody>
      </p:sp>
      <p:sp>
        <p:nvSpPr>
          <p:cNvPr id="14" name="TextBox 13"/>
          <p:cNvSpPr txBox="1"/>
          <p:nvPr/>
        </p:nvSpPr>
        <p:spPr>
          <a:xfrm>
            <a:off x="609600" y="5181601"/>
            <a:ext cx="13944600" cy="9941183"/>
          </a:xfrm>
          <a:prstGeom prst="rect">
            <a:avLst/>
          </a:prstGeom>
          <a:noFill/>
        </p:spPr>
        <p:txBody>
          <a:bodyPr wrap="square" rtlCol="0">
            <a:spAutoFit/>
          </a:bodyPr>
          <a:lstStyle/>
          <a:p>
            <a:pPr>
              <a:buFont typeface="Arial" pitchFamily="34" charset="0"/>
              <a:buChar char="•"/>
            </a:pPr>
            <a:r>
              <a:rPr lang="en-US" sz="3200" dirty="0" smtClean="0"/>
              <a:t>  In western conifer forests, snags are important to woodpeckers because most species require snags in which to excavate cavities and they forage on recently dead trees for insect prey.  In turn, their cavities provide nesting and roosting sites for other species.  In total, at least 96 wildlife species are associated with snags in forests of WA and OR (</a:t>
            </a:r>
            <a:r>
              <a:rPr lang="en-US" sz="3200" dirty="0" err="1" smtClean="0"/>
              <a:t>Beschta</a:t>
            </a:r>
            <a:r>
              <a:rPr lang="en-US" sz="3200" dirty="0" smtClean="0"/>
              <a:t> et al. 2004).  </a:t>
            </a:r>
          </a:p>
          <a:p>
            <a:pPr>
              <a:buFont typeface="Arial" pitchFamily="34" charset="0"/>
              <a:buChar char="•"/>
            </a:pPr>
            <a:endParaRPr lang="en-US" sz="3200" dirty="0" smtClean="0"/>
          </a:p>
          <a:p>
            <a:pPr>
              <a:buFont typeface="Arial" pitchFamily="34" charset="0"/>
              <a:buChar char="•"/>
            </a:pPr>
            <a:r>
              <a:rPr lang="en-US" sz="3200" dirty="0" smtClean="0"/>
              <a:t>  In WA, the Okanogan-Wenatchee National Forest (OWNF) includes more than 1.6 million ha along the eastern side of the Cascade Range.  The OWNF is managed under a multiple use concept to provide the public with a variety of benefits (water, wildlife, wood, recreation, etc.) and where management emphasizes the maintenance and enhancement of sustainable ecosystems.  It is also home to several woodpeckers that are listed as WA Species of Concern (Fig. 1).</a:t>
            </a:r>
          </a:p>
          <a:p>
            <a:pPr>
              <a:buFont typeface="Arial" pitchFamily="34" charset="0"/>
              <a:buChar char="•"/>
            </a:pPr>
            <a:endParaRPr lang="en-US" sz="3200" dirty="0" smtClean="0"/>
          </a:p>
          <a:p>
            <a:pPr>
              <a:buFont typeface="Arial" pitchFamily="34" charset="0"/>
              <a:buChar char="•"/>
            </a:pPr>
            <a:r>
              <a:rPr lang="en-US" sz="3200" dirty="0" smtClean="0"/>
              <a:t>  One public use of the OWNF is the harvest of firewood requiring a Forest Products Removal Permit ($20).  This permit allows the removal of ≤10 cords of wood for personal use and allows the cutting of snags unless they are marked with paint, ribbon and/or signs, or they contain cavities, nests, or broken tops.  Firewood cutting is not allowed within 300 ft of streams, lakes, ponds or wet areas.  However, we have documented multiple instances where these conditions have been violated Fig. 2, 3, Table 1).</a:t>
            </a:r>
            <a:endParaRPr lang="en-US" sz="3200" dirty="0"/>
          </a:p>
        </p:txBody>
      </p:sp>
      <p:sp>
        <p:nvSpPr>
          <p:cNvPr id="42" name="TextBox 41"/>
          <p:cNvSpPr txBox="1"/>
          <p:nvPr/>
        </p:nvSpPr>
        <p:spPr>
          <a:xfrm>
            <a:off x="29502670" y="4114800"/>
            <a:ext cx="13689460" cy="861774"/>
          </a:xfrm>
          <a:prstGeom prst="rect">
            <a:avLst/>
          </a:prstGeom>
          <a:noFill/>
        </p:spPr>
        <p:txBody>
          <a:bodyPr wrap="square" rtlCol="0">
            <a:spAutoFit/>
          </a:bodyPr>
          <a:lstStyle/>
          <a:p>
            <a:r>
              <a:rPr lang="en-US" sz="5000" b="1" dirty="0" smtClean="0"/>
              <a:t>Potential Impacts of OWNF Firewood Cutting Policy</a:t>
            </a:r>
            <a:endParaRPr lang="en-US" sz="5000" b="1" dirty="0"/>
          </a:p>
        </p:txBody>
      </p:sp>
      <p:sp>
        <p:nvSpPr>
          <p:cNvPr id="43" name="TextBox 42"/>
          <p:cNvSpPr txBox="1"/>
          <p:nvPr/>
        </p:nvSpPr>
        <p:spPr>
          <a:xfrm>
            <a:off x="29260800" y="5029200"/>
            <a:ext cx="14173200" cy="12649200"/>
          </a:xfrm>
          <a:prstGeom prst="rect">
            <a:avLst/>
          </a:prstGeom>
          <a:noFill/>
        </p:spPr>
        <p:txBody>
          <a:bodyPr wrap="square" rtlCol="0">
            <a:spAutoFit/>
          </a:bodyPr>
          <a:lstStyle/>
          <a:p>
            <a:pPr>
              <a:spcAft>
                <a:spcPts val="2500"/>
              </a:spcAft>
              <a:buFont typeface="Arial" pitchFamily="34" charset="0"/>
              <a:buChar char="•"/>
            </a:pPr>
            <a:r>
              <a:rPr lang="en-US" sz="3200" dirty="0" smtClean="0"/>
              <a:t>    </a:t>
            </a:r>
            <a:r>
              <a:rPr lang="en-US" sz="3200" b="1" dirty="0" smtClean="0"/>
              <a:t>LARGE SNAGS </a:t>
            </a:r>
            <a:r>
              <a:rPr lang="en-US" sz="3200" dirty="0" smtClean="0"/>
              <a:t>– The largest snags are often selected for by woodcutters, while research shows that large-diameter snags are preferred by wildlife for foraging and nesting (Christman and Dhondt 1997, Everett et al. 1999, Ganey and Vojta 2004).  In some areas, we documented mean diameter of cut snags was 42.2 cm (</a:t>
            </a:r>
            <a:r>
              <a:rPr lang="en-US" sz="3200" i="1" dirty="0" smtClean="0"/>
              <a:t>n</a:t>
            </a:r>
            <a:r>
              <a:rPr lang="en-US" sz="3200" dirty="0" smtClean="0"/>
              <a:t> = 169) while the mean diameter of standing snags was 11.7 cm (</a:t>
            </a:r>
            <a:r>
              <a:rPr lang="en-US" sz="3200" i="1" dirty="0" smtClean="0"/>
              <a:t>n</a:t>
            </a:r>
            <a:r>
              <a:rPr lang="en-US" sz="3200" dirty="0" smtClean="0"/>
              <a:t> = 121) (Fig.  2).</a:t>
            </a:r>
            <a:r>
              <a:rPr lang="en-US" sz="3200" i="1" dirty="0" smtClean="0"/>
              <a:t> </a:t>
            </a:r>
            <a:endParaRPr lang="en-US" sz="3200" dirty="0" smtClean="0">
              <a:solidFill>
                <a:srgbClr val="FF0000"/>
              </a:solidFill>
            </a:endParaRPr>
          </a:p>
          <a:p>
            <a:pPr>
              <a:spcAft>
                <a:spcPts val="2500"/>
              </a:spcAft>
              <a:buFont typeface="Arial" pitchFamily="34" charset="0"/>
              <a:buChar char="•"/>
            </a:pPr>
            <a:r>
              <a:rPr lang="en-US" sz="3200" dirty="0" smtClean="0"/>
              <a:t>  </a:t>
            </a:r>
            <a:r>
              <a:rPr lang="en-US" sz="3200" b="1" dirty="0" smtClean="0"/>
              <a:t>SPRING  HARVEST </a:t>
            </a:r>
            <a:r>
              <a:rPr lang="en-US" sz="3200" dirty="0" smtClean="0"/>
              <a:t>–Firewood cutting occurs during the nesting season for birds and often occurs in close proximity to active nests or results in the falling of snags containing active nest cavities (Kozma 2011; Fig. 3).</a:t>
            </a:r>
          </a:p>
          <a:p>
            <a:pPr>
              <a:spcAft>
                <a:spcPts val="2500"/>
              </a:spcAft>
              <a:buFont typeface="Arial" pitchFamily="34" charset="0"/>
              <a:buChar char="•"/>
            </a:pPr>
            <a:r>
              <a:rPr lang="en-US" sz="3200" b="1" dirty="0" smtClean="0"/>
              <a:t> ANY SNAG MAY BE CUT </a:t>
            </a:r>
            <a:r>
              <a:rPr lang="en-US" sz="3200" dirty="0" smtClean="0"/>
              <a:t>– Aside from firewood cutting, the OWNF allows the cutting of any snag year-round as long as it is not transported off site (OWNF pers. comm.).  Consequently, many snags are felled during hunting season for campfire wood and snags  can be felled anywhere on the OWNF, including in Northern Spotted Owl (</a:t>
            </a:r>
            <a:r>
              <a:rPr lang="en-US" sz="3200" i="1" dirty="0" err="1" smtClean="0"/>
              <a:t>Strix</a:t>
            </a:r>
            <a:r>
              <a:rPr lang="en-US" sz="3200" i="1" dirty="0" smtClean="0"/>
              <a:t> occidentalis</a:t>
            </a:r>
            <a:r>
              <a:rPr lang="en-US" sz="3200" dirty="0" smtClean="0"/>
              <a:t>) habitat reserves.  </a:t>
            </a:r>
          </a:p>
          <a:p>
            <a:pPr>
              <a:spcAft>
                <a:spcPts val="2500"/>
              </a:spcAft>
              <a:buFont typeface="Arial" pitchFamily="34" charset="0"/>
              <a:buChar char="•"/>
            </a:pPr>
            <a:r>
              <a:rPr lang="en-US" sz="3200" b="1" dirty="0" smtClean="0"/>
              <a:t> LACK OF ENFORCEMENT</a:t>
            </a:r>
            <a:r>
              <a:rPr lang="en-US" sz="3200" dirty="0" smtClean="0"/>
              <a:t> – We have documented multiple wood-cutting violations each year while conducting field research (Table 1).  Thus, woodcutters are not willing to police themselves, while the OWNF is not adequately staffed to enforce firewood cutting policies. </a:t>
            </a:r>
          </a:p>
          <a:p>
            <a:pPr>
              <a:spcAft>
                <a:spcPts val="2500"/>
              </a:spcAft>
              <a:buFont typeface="Arial" pitchFamily="34" charset="0"/>
              <a:buChar char="•"/>
            </a:pPr>
            <a:r>
              <a:rPr lang="en-US" sz="3200" b="1" dirty="0" smtClean="0"/>
              <a:t>NO LIMIT ON PERMITS ISSUED </a:t>
            </a:r>
            <a:r>
              <a:rPr lang="en-US" sz="3200" dirty="0" smtClean="0"/>
              <a:t>– The OWNF does not limit the number of firewood cutting permits issued per year and does not monitor snag densities in areas used for woodcutting.  This may lead to  the overharvest of snags.  For example, we have seen snag densities decline from 640 to 115 snags/ha in a recent burn on the OWNF (Fig 4).  This is lower than the 200-300 snags/ha recommended in salvage-logged forests for wildlife (Saab and Dudley 1998, </a:t>
            </a:r>
            <a:r>
              <a:rPr lang="en-US" sz="3200" dirty="0" err="1" smtClean="0"/>
              <a:t>Hutto</a:t>
            </a:r>
            <a:r>
              <a:rPr lang="en-US" sz="3200" dirty="0" smtClean="0"/>
              <a:t> 2006, Saab et al. 2009, 2011).</a:t>
            </a:r>
            <a:endParaRPr lang="en-US" sz="3200" b="1" dirty="0"/>
          </a:p>
        </p:txBody>
      </p:sp>
      <p:sp>
        <p:nvSpPr>
          <p:cNvPr id="17" name="Rectangle 16"/>
          <p:cNvSpPr/>
          <p:nvPr/>
        </p:nvSpPr>
        <p:spPr>
          <a:xfrm>
            <a:off x="14935200" y="30815340"/>
            <a:ext cx="13411200" cy="1569660"/>
          </a:xfrm>
          <a:prstGeom prst="rect">
            <a:avLst/>
          </a:prstGeom>
        </p:spPr>
        <p:txBody>
          <a:bodyPr wrap="square">
            <a:spAutoFit/>
          </a:bodyPr>
          <a:lstStyle/>
          <a:p>
            <a:r>
              <a:rPr lang="en-US" sz="3200" dirty="0" smtClean="0"/>
              <a:t>Figure 4.  A burn previously used for nesting by  BBWO and ATTW on the OWNF.  Foreground shows heavy use by woodcutters in 2013, reducing snag densities up to 95% - a decline similar to that resulting from salvage-logging.</a:t>
            </a:r>
            <a:endParaRPr lang="en-US" sz="3200" dirty="0"/>
          </a:p>
        </p:txBody>
      </p:sp>
      <p:pic>
        <p:nvPicPr>
          <p:cNvPr id="41" name="Picture 40" descr="WHWON8_entire.JPG"/>
          <p:cNvPicPr>
            <a:picLocks noChangeAspect="1"/>
          </p:cNvPicPr>
          <p:nvPr/>
        </p:nvPicPr>
        <p:blipFill>
          <a:blip r:embed="rId4" cstate="print"/>
          <a:srcRect t="-998" b="10815"/>
          <a:stretch>
            <a:fillRect/>
          </a:stretch>
        </p:blipFill>
        <p:spPr>
          <a:xfrm>
            <a:off x="15011400" y="14401799"/>
            <a:ext cx="6096000" cy="7206755"/>
          </a:xfrm>
          <a:prstGeom prst="rect">
            <a:avLst/>
          </a:prstGeom>
        </p:spPr>
      </p:pic>
      <p:sp>
        <p:nvSpPr>
          <p:cNvPr id="25" name="Flowchart: Process 24"/>
          <p:cNvSpPr/>
          <p:nvPr/>
        </p:nvSpPr>
        <p:spPr>
          <a:xfrm>
            <a:off x="457200" y="23393400"/>
            <a:ext cx="14097000" cy="8991600"/>
          </a:xfrm>
          <a:prstGeom prst="flowChartProcess">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solidFill>
                <a:schemeClr val="tx1"/>
              </a:solidFill>
            </a:endParaRPr>
          </a:p>
        </p:txBody>
      </p:sp>
      <p:sp>
        <p:nvSpPr>
          <p:cNvPr id="26" name="TextBox 25"/>
          <p:cNvSpPr txBox="1"/>
          <p:nvPr/>
        </p:nvSpPr>
        <p:spPr>
          <a:xfrm>
            <a:off x="2644177" y="23522226"/>
            <a:ext cx="9723046" cy="861774"/>
          </a:xfrm>
          <a:prstGeom prst="rect">
            <a:avLst/>
          </a:prstGeom>
          <a:noFill/>
        </p:spPr>
        <p:txBody>
          <a:bodyPr wrap="none" rtlCol="0">
            <a:spAutoFit/>
          </a:bodyPr>
          <a:lstStyle/>
          <a:p>
            <a:r>
              <a:rPr lang="en-US" sz="5000" b="1" dirty="0" smtClean="0"/>
              <a:t>Detrimental to Habitat Restoration?</a:t>
            </a:r>
            <a:endParaRPr lang="en-US" sz="5000" b="1" dirty="0"/>
          </a:p>
        </p:txBody>
      </p:sp>
      <p:sp>
        <p:nvSpPr>
          <p:cNvPr id="27" name="TextBox 26"/>
          <p:cNvSpPr txBox="1"/>
          <p:nvPr/>
        </p:nvSpPr>
        <p:spPr>
          <a:xfrm>
            <a:off x="628650" y="24460200"/>
            <a:ext cx="13754100" cy="7971413"/>
          </a:xfrm>
          <a:prstGeom prst="rect">
            <a:avLst/>
          </a:prstGeom>
          <a:noFill/>
        </p:spPr>
        <p:txBody>
          <a:bodyPr wrap="square" rtlCol="0">
            <a:spAutoFit/>
          </a:bodyPr>
          <a:lstStyle/>
          <a:p>
            <a:pPr>
              <a:buFont typeface="Arial" pitchFamily="34" charset="0"/>
              <a:buChar char="•"/>
            </a:pPr>
            <a:r>
              <a:rPr lang="en-US" sz="3200" dirty="0" smtClean="0"/>
              <a:t>  The OWNF is implementing a Dry Forest Restoration Strategy where the WHWO and BBWO are focal species.  The OWNF intends to improve WHWO habitat by removing understory trees, retaining large diameter trees, and understory burning in the ponderosa pine (</a:t>
            </a:r>
            <a:r>
              <a:rPr lang="en-US" sz="3200" i="1" dirty="0" err="1" smtClean="0"/>
              <a:t>Pinus</a:t>
            </a:r>
            <a:r>
              <a:rPr lang="en-US" sz="3200" i="1" dirty="0" smtClean="0"/>
              <a:t> ponderosa</a:t>
            </a:r>
            <a:r>
              <a:rPr lang="en-US" sz="3200" dirty="0" smtClean="0"/>
              <a:t>) cover type.  </a:t>
            </a:r>
          </a:p>
          <a:p>
            <a:pPr>
              <a:buFont typeface="Arial" pitchFamily="34" charset="0"/>
              <a:buChar char="•"/>
            </a:pPr>
            <a:endParaRPr lang="en-US" sz="3200" dirty="0" smtClean="0"/>
          </a:p>
          <a:p>
            <a:pPr>
              <a:buFont typeface="Arial" pitchFamily="34" charset="0"/>
              <a:buChar char="•"/>
            </a:pPr>
            <a:r>
              <a:rPr lang="en-US" sz="3200" dirty="0" smtClean="0"/>
              <a:t>  However, much of the restoration zone falls within firewood cutting areas, which could have negative impacts on the woodpeckers the Strategy is intended to benefit.  For example, 72% of WHWO and 79% of BBWO nests we monitored were in woodcutting areas and 50% of forest dominated by Ponderosa Pine (WHWO habitat) is in woodcutting areas.</a:t>
            </a:r>
          </a:p>
          <a:p>
            <a:pPr>
              <a:buFont typeface="Arial" pitchFamily="34" charset="0"/>
              <a:buChar char="•"/>
            </a:pPr>
            <a:endParaRPr lang="en-US" sz="3200" dirty="0" smtClean="0"/>
          </a:p>
          <a:p>
            <a:pPr>
              <a:buFont typeface="Arial" pitchFamily="34" charset="0"/>
              <a:buChar char="•"/>
            </a:pPr>
            <a:r>
              <a:rPr lang="en-US" sz="3200" dirty="0" smtClean="0"/>
              <a:t>Additionally, plies of slash and logs left by woodcutters present a potential fire hazard that may counter the efforts of the OWNF to restore natural fire regimes (Fig. 3, 4).  These piles also can create habitat for nest predators such as chipmunks (</a:t>
            </a:r>
            <a:r>
              <a:rPr lang="en-US" sz="3200" i="1" dirty="0" smtClean="0"/>
              <a:t>Tamias</a:t>
            </a:r>
            <a:r>
              <a:rPr lang="en-US" sz="3200" dirty="0" smtClean="0"/>
              <a:t> spp.) and pine squirrels (</a:t>
            </a:r>
            <a:r>
              <a:rPr lang="en-US" sz="3200" i="1" dirty="0" smtClean="0"/>
              <a:t>Tamiasciurus</a:t>
            </a:r>
            <a:r>
              <a:rPr lang="en-US" sz="3200" dirty="0" smtClean="0"/>
              <a:t> spp.) (Carey 1995, 2000, Converse et al. 2006).  </a:t>
            </a:r>
            <a:endParaRPr lang="en-US" sz="3200" dirty="0" smtClean="0">
              <a:solidFill>
                <a:srgbClr val="FF0000"/>
              </a:solidFill>
            </a:endParaRPr>
          </a:p>
        </p:txBody>
      </p:sp>
      <p:pic>
        <p:nvPicPr>
          <p:cNvPr id="30" name="Picture 29" descr="BBWO_M_forage.JPG"/>
          <p:cNvPicPr>
            <a:picLocks noChangeAspect="1"/>
          </p:cNvPicPr>
          <p:nvPr/>
        </p:nvPicPr>
        <p:blipFill>
          <a:blip r:embed="rId5" cstate="print"/>
          <a:srcRect l="2199" t="7096" r="1031" b="2679"/>
          <a:stretch>
            <a:fillRect/>
          </a:stretch>
        </p:blipFill>
        <p:spPr>
          <a:xfrm>
            <a:off x="970280" y="15697201"/>
            <a:ext cx="3677919" cy="5015344"/>
          </a:xfrm>
          <a:prstGeom prst="rect">
            <a:avLst/>
          </a:prstGeom>
        </p:spPr>
      </p:pic>
      <p:pic>
        <p:nvPicPr>
          <p:cNvPr id="33" name="Picture 32" descr="WHWO_George_V.jpg"/>
          <p:cNvPicPr>
            <a:picLocks noChangeAspect="1"/>
          </p:cNvPicPr>
          <p:nvPr/>
        </p:nvPicPr>
        <p:blipFill>
          <a:blip r:embed="rId6" cstate="print"/>
          <a:srcRect t="7080" r="765" b="2902"/>
          <a:stretch>
            <a:fillRect/>
          </a:stretch>
        </p:blipFill>
        <p:spPr>
          <a:xfrm>
            <a:off x="5105400" y="15697200"/>
            <a:ext cx="4036032" cy="4988983"/>
          </a:xfrm>
          <a:prstGeom prst="rect">
            <a:avLst/>
          </a:prstGeom>
        </p:spPr>
      </p:pic>
      <p:pic>
        <p:nvPicPr>
          <p:cNvPr id="37" name="Picture 36" descr="Cutting_Bethel_ridge_2013c.JPG"/>
          <p:cNvPicPr>
            <a:picLocks noChangeAspect="1"/>
          </p:cNvPicPr>
          <p:nvPr/>
        </p:nvPicPr>
        <p:blipFill>
          <a:blip r:embed="rId7" cstate="print"/>
          <a:srcRect t="5695" r="486" b="23009"/>
          <a:stretch>
            <a:fillRect/>
          </a:stretch>
        </p:blipFill>
        <p:spPr>
          <a:xfrm>
            <a:off x="15011400" y="24231600"/>
            <a:ext cx="13487948" cy="6400800"/>
          </a:xfrm>
          <a:prstGeom prst="rect">
            <a:avLst/>
          </a:prstGeom>
        </p:spPr>
      </p:pic>
      <p:sp>
        <p:nvSpPr>
          <p:cNvPr id="38" name="Rectangle 37"/>
          <p:cNvSpPr/>
          <p:nvPr/>
        </p:nvSpPr>
        <p:spPr>
          <a:xfrm>
            <a:off x="609600" y="20762655"/>
            <a:ext cx="13868400" cy="2554545"/>
          </a:xfrm>
          <a:prstGeom prst="rect">
            <a:avLst/>
          </a:prstGeom>
        </p:spPr>
        <p:txBody>
          <a:bodyPr wrap="square">
            <a:spAutoFit/>
          </a:bodyPr>
          <a:lstStyle/>
          <a:p>
            <a:r>
              <a:rPr lang="en-US" sz="3200" dirty="0" smtClean="0"/>
              <a:t>Figure </a:t>
            </a:r>
            <a:r>
              <a:rPr lang="en-US" sz="3200" dirty="0"/>
              <a:t>1</a:t>
            </a:r>
            <a:r>
              <a:rPr lang="en-US" sz="3200" dirty="0" smtClean="0"/>
              <a:t>.  A male Black-backed Woodpecker (BBWO, </a:t>
            </a:r>
            <a:r>
              <a:rPr lang="en-US" sz="3200" i="1" dirty="0" smtClean="0"/>
              <a:t>Picoides arcticus</a:t>
            </a:r>
            <a:r>
              <a:rPr lang="en-US" sz="3200" dirty="0" smtClean="0"/>
              <a:t>; left), White-headed Woodpecker (WHWO, </a:t>
            </a:r>
            <a:r>
              <a:rPr lang="en-US" sz="3200" i="1" dirty="0" smtClean="0"/>
              <a:t>P. albolarvatus</a:t>
            </a:r>
            <a:r>
              <a:rPr lang="en-US" sz="3200" dirty="0" smtClean="0"/>
              <a:t>;</a:t>
            </a:r>
            <a:r>
              <a:rPr lang="en-US" sz="3200" i="1" dirty="0" smtClean="0"/>
              <a:t> </a:t>
            </a:r>
            <a:r>
              <a:rPr lang="en-US" sz="3200" dirty="0" smtClean="0"/>
              <a:t>center) and American Three-toed Woodpecker (ATTW, </a:t>
            </a:r>
            <a:r>
              <a:rPr lang="en-US" sz="3200" i="1" dirty="0" smtClean="0"/>
              <a:t>P. dorsalis</a:t>
            </a:r>
            <a:r>
              <a:rPr lang="en-US" sz="3200" dirty="0" smtClean="0"/>
              <a:t>;</a:t>
            </a:r>
            <a:r>
              <a:rPr lang="en-US" sz="3200" i="1" dirty="0" smtClean="0"/>
              <a:t> </a:t>
            </a:r>
            <a:r>
              <a:rPr lang="en-US" sz="3200" dirty="0" smtClean="0"/>
              <a:t>right).  All are  WA Candidate Species and keystone cavity excavators that may be detrimentally affected by woodcutting on National Forests.</a:t>
            </a:r>
            <a:endParaRPr lang="en-US" sz="3200" dirty="0"/>
          </a:p>
        </p:txBody>
      </p:sp>
      <p:sp>
        <p:nvSpPr>
          <p:cNvPr id="29" name="Flowchart: Process 28"/>
          <p:cNvSpPr/>
          <p:nvPr/>
        </p:nvSpPr>
        <p:spPr>
          <a:xfrm>
            <a:off x="28956000" y="26212800"/>
            <a:ext cx="14630400" cy="6172200"/>
          </a:xfrm>
          <a:prstGeom prst="flowChartProcess">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solidFill>
                <a:schemeClr val="tx1"/>
              </a:solidFill>
            </a:endParaRPr>
          </a:p>
        </p:txBody>
      </p:sp>
      <p:sp>
        <p:nvSpPr>
          <p:cNvPr id="31" name="TextBox 30"/>
          <p:cNvSpPr txBox="1"/>
          <p:nvPr/>
        </p:nvSpPr>
        <p:spPr>
          <a:xfrm>
            <a:off x="33693026" y="26265426"/>
            <a:ext cx="5156348" cy="861774"/>
          </a:xfrm>
          <a:prstGeom prst="rect">
            <a:avLst/>
          </a:prstGeom>
          <a:noFill/>
        </p:spPr>
        <p:txBody>
          <a:bodyPr wrap="none" rtlCol="0">
            <a:spAutoFit/>
          </a:bodyPr>
          <a:lstStyle/>
          <a:p>
            <a:r>
              <a:rPr lang="en-US" sz="5000" b="1" dirty="0" smtClean="0"/>
              <a:t>Recommendations</a:t>
            </a:r>
            <a:endParaRPr lang="en-US" sz="5000" b="1" dirty="0"/>
          </a:p>
        </p:txBody>
      </p:sp>
      <p:sp>
        <p:nvSpPr>
          <p:cNvPr id="32" name="TextBox 31"/>
          <p:cNvSpPr txBox="1"/>
          <p:nvPr/>
        </p:nvSpPr>
        <p:spPr>
          <a:xfrm>
            <a:off x="28956000" y="27215842"/>
            <a:ext cx="14782800" cy="5016758"/>
          </a:xfrm>
          <a:prstGeom prst="rect">
            <a:avLst/>
          </a:prstGeom>
          <a:noFill/>
        </p:spPr>
        <p:txBody>
          <a:bodyPr wrap="square" rtlCol="0">
            <a:spAutoFit/>
          </a:bodyPr>
          <a:lstStyle/>
          <a:p>
            <a:pPr>
              <a:buFont typeface="Arial" pitchFamily="34" charset="0"/>
              <a:buChar char="•"/>
            </a:pPr>
            <a:r>
              <a:rPr lang="en-US" sz="3200" dirty="0" smtClean="0"/>
              <a:t>  The OWNF should not allow standing snags to be cut , instead allowing only downed and dead wood to be removed for firewood; a policy already in place on state lands.</a:t>
            </a:r>
          </a:p>
          <a:p>
            <a:endParaRPr lang="en-US" sz="3200" dirty="0" smtClean="0"/>
          </a:p>
          <a:p>
            <a:pPr>
              <a:buFont typeface="Arial" pitchFamily="34" charset="0"/>
              <a:buChar char="•"/>
            </a:pPr>
            <a:r>
              <a:rPr lang="en-US" sz="3200" dirty="0" smtClean="0"/>
              <a:t>  To further reduce negative impacts of firewood cutting on cavity-nesting species, the OWNF should close firewood cutting from May 1- July 15.</a:t>
            </a:r>
          </a:p>
          <a:p>
            <a:endParaRPr lang="en-US" sz="3200" dirty="0" smtClean="0"/>
          </a:p>
          <a:p>
            <a:pPr>
              <a:buFont typeface="Arial" pitchFamily="34" charset="0"/>
              <a:buChar char="•"/>
            </a:pPr>
            <a:r>
              <a:rPr lang="en-US" sz="3200" dirty="0" smtClean="0"/>
              <a:t>  Only allow wood-cutting in areas adequately staffed by law enforcement officers, to ensure the public adheres to OWNF policies.</a:t>
            </a:r>
          </a:p>
          <a:p>
            <a:pPr>
              <a:buFont typeface="Arial" pitchFamily="34" charset="0"/>
              <a:buChar char="•"/>
            </a:pPr>
            <a:endParaRPr lang="en-US" sz="3200" dirty="0" smtClean="0"/>
          </a:p>
          <a:p>
            <a:pPr>
              <a:buFont typeface="Arial" pitchFamily="34" charset="0"/>
              <a:buChar char="•"/>
            </a:pPr>
            <a:r>
              <a:rPr lang="en-US" sz="3200" dirty="0" smtClean="0"/>
              <a:t>  Add signs on main USFS roads indicating the boundaries of firewood harvest areas.</a:t>
            </a:r>
          </a:p>
        </p:txBody>
      </p:sp>
      <p:sp>
        <p:nvSpPr>
          <p:cNvPr id="39" name="TextBox 38"/>
          <p:cNvSpPr txBox="1"/>
          <p:nvPr/>
        </p:nvSpPr>
        <p:spPr>
          <a:xfrm>
            <a:off x="23545800" y="13544490"/>
            <a:ext cx="3733800" cy="400110"/>
          </a:xfrm>
          <a:prstGeom prst="rect">
            <a:avLst/>
          </a:prstGeom>
          <a:noFill/>
        </p:spPr>
        <p:txBody>
          <a:bodyPr wrap="square" rtlCol="0">
            <a:spAutoFit/>
          </a:bodyPr>
          <a:lstStyle/>
          <a:p>
            <a:r>
              <a:rPr lang="en-US" sz="2000" dirty="0" smtClean="0">
                <a:solidFill>
                  <a:schemeClr val="bg1"/>
                </a:solidFill>
              </a:rPr>
              <a:t>photo courtesy of George Vlahakis</a:t>
            </a:r>
            <a:endParaRPr lang="en-US" sz="2000" dirty="0">
              <a:solidFill>
                <a:schemeClr val="bg1"/>
              </a:solidFill>
            </a:endParaRPr>
          </a:p>
        </p:txBody>
      </p:sp>
      <p:sp>
        <p:nvSpPr>
          <p:cNvPr id="40" name="Rectangle 39"/>
          <p:cNvSpPr/>
          <p:nvPr/>
        </p:nvSpPr>
        <p:spPr>
          <a:xfrm>
            <a:off x="15011400" y="12111097"/>
            <a:ext cx="13868400" cy="2062103"/>
          </a:xfrm>
          <a:prstGeom prst="rect">
            <a:avLst/>
          </a:prstGeom>
        </p:spPr>
        <p:txBody>
          <a:bodyPr wrap="square">
            <a:spAutoFit/>
          </a:bodyPr>
          <a:lstStyle/>
          <a:p>
            <a:r>
              <a:rPr lang="en-US" sz="3200" dirty="0" smtClean="0"/>
              <a:t>Figure 2.  A burn where illegal woodcutting (left) and illegal off-road driving by woodcutters (right) occurred in 2013 on the OWNF.  These photos were taken within 75 m of a BBWO nest and 250 m of a WHWO nest.  Woodcutters selectively cut the largest diameter snags (left) – the same snags favored by woodpeckers.</a:t>
            </a:r>
            <a:endParaRPr lang="en-US" sz="3200" dirty="0"/>
          </a:p>
        </p:txBody>
      </p:sp>
      <p:pic>
        <p:nvPicPr>
          <p:cNvPr id="1026" name="Picture 2" descr="C:\Users\Phil's\Desktop\woodcutting\photos\wildcat_illegal\DSCN2301.JPG"/>
          <p:cNvPicPr>
            <a:picLocks noChangeAspect="1" noChangeArrowheads="1"/>
          </p:cNvPicPr>
          <p:nvPr/>
        </p:nvPicPr>
        <p:blipFill>
          <a:blip r:embed="rId8" cstate="print"/>
          <a:srcRect l="31316" t="198" r="13750" b="1240"/>
          <a:stretch>
            <a:fillRect/>
          </a:stretch>
        </p:blipFill>
        <p:spPr bwMode="auto">
          <a:xfrm>
            <a:off x="23241000" y="4267200"/>
            <a:ext cx="5719281" cy="7696200"/>
          </a:xfrm>
          <a:prstGeom prst="rect">
            <a:avLst/>
          </a:prstGeom>
          <a:noFill/>
        </p:spPr>
      </p:pic>
      <p:pic>
        <p:nvPicPr>
          <p:cNvPr id="1027" name="Picture 3" descr="C:\Users\Phil's\Desktop\woodcutting\photos\wildcat_illegal\DSCN2290.JPG"/>
          <p:cNvPicPr>
            <a:picLocks noChangeAspect="1" noChangeArrowheads="1"/>
          </p:cNvPicPr>
          <p:nvPr/>
        </p:nvPicPr>
        <p:blipFill>
          <a:blip r:embed="rId9" cstate="print"/>
          <a:srcRect l="15000" t="15833" r="18125"/>
          <a:stretch>
            <a:fillRect/>
          </a:stretch>
        </p:blipFill>
        <p:spPr bwMode="auto">
          <a:xfrm>
            <a:off x="15011400" y="4267200"/>
            <a:ext cx="8153400" cy="7696200"/>
          </a:xfrm>
          <a:prstGeom prst="rect">
            <a:avLst/>
          </a:prstGeom>
          <a:noFill/>
        </p:spPr>
      </p:pic>
      <p:sp>
        <p:nvSpPr>
          <p:cNvPr id="44" name="Rectangle 43"/>
          <p:cNvSpPr/>
          <p:nvPr/>
        </p:nvSpPr>
        <p:spPr>
          <a:xfrm>
            <a:off x="15087600" y="21788497"/>
            <a:ext cx="13411200" cy="2062103"/>
          </a:xfrm>
          <a:prstGeom prst="rect">
            <a:avLst/>
          </a:prstGeom>
        </p:spPr>
        <p:txBody>
          <a:bodyPr wrap="square">
            <a:spAutoFit/>
          </a:bodyPr>
          <a:lstStyle/>
          <a:p>
            <a:r>
              <a:rPr lang="en-US" sz="3200" dirty="0" smtClean="0"/>
              <a:t>Figure 3.  A cut WHWO nest snag containing three nestlings when felled (left), and a large pile of slash left in-place from a felled ponderosa pine snag</a:t>
            </a:r>
            <a:r>
              <a:rPr lang="en-US" sz="3200" dirty="0" smtClean="0">
                <a:solidFill>
                  <a:prstClr val="black"/>
                </a:solidFill>
              </a:rPr>
              <a:t> </a:t>
            </a:r>
            <a:r>
              <a:rPr lang="en-US" sz="3200" dirty="0" smtClean="0"/>
              <a:t>(right) on the OWNF.  Both violate woodcutting permits, which prohibit the cutting of snags with holes and require slash to be scattered after snag-felling. </a:t>
            </a:r>
            <a:endParaRPr lang="en-US" sz="3200" dirty="0"/>
          </a:p>
        </p:txBody>
      </p:sp>
      <p:pic>
        <p:nvPicPr>
          <p:cNvPr id="1028" name="Picture 4" descr="C:\Users\Phil's\Desktop\2013_misc_photos\Woodcutting Photos\Rimrock Soup Creek\DSC_0036.JPG"/>
          <p:cNvPicPr>
            <a:picLocks noChangeAspect="1" noChangeArrowheads="1"/>
          </p:cNvPicPr>
          <p:nvPr/>
        </p:nvPicPr>
        <p:blipFill>
          <a:blip r:embed="rId10" cstate="print"/>
          <a:srcRect l="27384" t="12647" r="13501"/>
          <a:stretch>
            <a:fillRect/>
          </a:stretch>
        </p:blipFill>
        <p:spPr bwMode="auto">
          <a:xfrm>
            <a:off x="21335999" y="14478000"/>
            <a:ext cx="7240657" cy="7086600"/>
          </a:xfrm>
          <a:prstGeom prst="rect">
            <a:avLst/>
          </a:prstGeom>
          <a:noFill/>
        </p:spPr>
      </p:pic>
      <p:pic>
        <p:nvPicPr>
          <p:cNvPr id="1032" name="Picture 8" descr="C:\Users\Phil's\Pictures\WildGame Camera\Wildgame Cameras\round_mtn_ttwo\WGI_0200.JPG"/>
          <p:cNvPicPr>
            <a:picLocks noChangeAspect="1" noChangeArrowheads="1"/>
          </p:cNvPicPr>
          <p:nvPr/>
        </p:nvPicPr>
        <p:blipFill>
          <a:blip r:embed="rId11" cstate="print">
            <a:lum bright="-10000" contrast="10000"/>
          </a:blip>
          <a:srcRect l="43128" t="19091" r="38967" b="51564"/>
          <a:stretch>
            <a:fillRect/>
          </a:stretch>
        </p:blipFill>
        <p:spPr bwMode="auto">
          <a:xfrm>
            <a:off x="9601199" y="15697201"/>
            <a:ext cx="4038601" cy="4964114"/>
          </a:xfrm>
          <a:prstGeom prst="rect">
            <a:avLst/>
          </a:prstGeom>
          <a:noFill/>
        </p:spPr>
      </p:pic>
      <p:sp>
        <p:nvSpPr>
          <p:cNvPr id="34" name="TextBox 33"/>
          <p:cNvSpPr txBox="1"/>
          <p:nvPr/>
        </p:nvSpPr>
        <p:spPr>
          <a:xfrm>
            <a:off x="6858000" y="20387846"/>
            <a:ext cx="2362199" cy="338554"/>
          </a:xfrm>
          <a:prstGeom prst="rect">
            <a:avLst/>
          </a:prstGeom>
          <a:noFill/>
        </p:spPr>
        <p:txBody>
          <a:bodyPr wrap="square" rtlCol="0">
            <a:spAutoFit/>
          </a:bodyPr>
          <a:lstStyle/>
          <a:p>
            <a:r>
              <a:rPr lang="en-US" sz="1600" dirty="0" smtClean="0">
                <a:solidFill>
                  <a:schemeClr val="bg1"/>
                </a:solidFill>
              </a:rPr>
              <a:t>photo by George Vlahakis</a:t>
            </a:r>
            <a:endParaRPr lang="en-US" sz="1600" dirty="0">
              <a:solidFill>
                <a:schemeClr val="bg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4247</TotalTime>
  <Words>1316</Words>
  <Application>Microsoft Office PowerPoint</Application>
  <PresentationFormat>Custom</PresentationFormat>
  <Paragraphs>58</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Slide 1</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 Kozma</dc:creator>
  <cp:lastModifiedBy>J. Kozma</cp:lastModifiedBy>
  <cp:revision>343</cp:revision>
  <dcterms:created xsi:type="dcterms:W3CDTF">2012-09-11T16:08:30Z</dcterms:created>
  <dcterms:modified xsi:type="dcterms:W3CDTF">2014-05-14T23:43:46Z</dcterms:modified>
</cp:coreProperties>
</file>