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09" r:id="rId1"/>
    <p:sldMasterId id="2147485030" r:id="rId2"/>
    <p:sldMasterId id="2147485042" r:id="rId3"/>
    <p:sldMasterId id="2147485054" r:id="rId4"/>
    <p:sldMasterId id="2147485066" r:id="rId5"/>
  </p:sldMasterIdLst>
  <p:notesMasterIdLst>
    <p:notesMasterId r:id="rId26"/>
  </p:notesMasterIdLst>
  <p:handoutMasterIdLst>
    <p:handoutMasterId r:id="rId27"/>
  </p:handoutMasterIdLst>
  <p:sldIdLst>
    <p:sldId id="312" r:id="rId6"/>
    <p:sldId id="304" r:id="rId7"/>
    <p:sldId id="313" r:id="rId8"/>
    <p:sldId id="305" r:id="rId9"/>
    <p:sldId id="314" r:id="rId10"/>
    <p:sldId id="278" r:id="rId11"/>
    <p:sldId id="318" r:id="rId12"/>
    <p:sldId id="319" r:id="rId13"/>
    <p:sldId id="320" r:id="rId14"/>
    <p:sldId id="321" r:id="rId15"/>
    <p:sldId id="306" r:id="rId16"/>
    <p:sldId id="307" r:id="rId17"/>
    <p:sldId id="276" r:id="rId18"/>
    <p:sldId id="316" r:id="rId19"/>
    <p:sldId id="274" r:id="rId20"/>
    <p:sldId id="309" r:id="rId21"/>
    <p:sldId id="317" r:id="rId22"/>
    <p:sldId id="310" r:id="rId23"/>
    <p:sldId id="322" r:id="rId24"/>
    <p:sldId id="31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797"/>
    <a:srgbClr val="A7AE62"/>
    <a:srgbClr val="8A8D09"/>
    <a:srgbClr val="E8A723"/>
    <a:srgbClr val="F58025"/>
    <a:srgbClr val="E6A1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29" autoAdjust="0"/>
    <p:restoredTop sz="96424" autoAdjust="0"/>
  </p:normalViewPr>
  <p:slideViewPr>
    <p:cSldViewPr snapToGrid="0" snapToObjects="1">
      <p:cViewPr varScale="1">
        <p:scale>
          <a:sx n="83" d="100"/>
          <a:sy n="83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.steg-geltner\Desktop\STAR%20reports\2022%20STAR%20Report\Fish%20Data\2022AnnualHarvest%20DataforMichel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Zone 6 Treaty Harvest 2009-2022</a:t>
            </a:r>
            <a:endParaRPr lang="en-US" b="1" dirty="0"/>
          </a:p>
        </c:rich>
      </c:tx>
      <c:layout>
        <c:manualLayout>
          <c:xMode val="edge"/>
          <c:yMode val="edge"/>
          <c:x val="0.24345497044471937"/>
          <c:y val="4.6173748269904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89772427078416"/>
          <c:y val="0.102056440081285"/>
          <c:w val="0.70133972913947051"/>
          <c:h val="0.82457960122641416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'Z6 Sp_ Sum_ Fall, Sock, coho'!$F$26</c:f>
              <c:strCache>
                <c:ptCount val="1"/>
                <c:pt idx="0">
                  <c:v>Chinook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numRef>
              <c:f>'Z6 Sp_ Sum_ Fall, Sock, coho'!$B$28:$B$41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'Z6 Sp_ Sum_ Fall, Sock, coho'!$F$28:$F$41</c:f>
              <c:numCache>
                <c:formatCode>#,##0</c:formatCode>
                <c:ptCount val="14"/>
                <c:pt idx="0">
                  <c:v>126731</c:v>
                </c:pt>
                <c:pt idx="1">
                  <c:v>198297</c:v>
                </c:pt>
                <c:pt idx="2">
                  <c:v>172718</c:v>
                </c:pt>
                <c:pt idx="3">
                  <c:v>116639</c:v>
                </c:pt>
                <c:pt idx="4">
                  <c:v>245688.37146465189</c:v>
                </c:pt>
                <c:pt idx="5">
                  <c:v>300366</c:v>
                </c:pt>
                <c:pt idx="6">
                  <c:v>322353.17881559796</c:v>
                </c:pt>
                <c:pt idx="7">
                  <c:v>163881.61570370226</c:v>
                </c:pt>
                <c:pt idx="8">
                  <c:v>140837</c:v>
                </c:pt>
                <c:pt idx="9">
                  <c:v>74894</c:v>
                </c:pt>
                <c:pt idx="10">
                  <c:v>72701</c:v>
                </c:pt>
                <c:pt idx="11">
                  <c:v>113559</c:v>
                </c:pt>
                <c:pt idx="12">
                  <c:v>79907</c:v>
                </c:pt>
                <c:pt idx="13">
                  <c:v>207832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91-4314-B627-BDFF361C6AC3}"/>
            </c:ext>
          </c:extLst>
        </c:ser>
        <c:ser>
          <c:idx val="1"/>
          <c:order val="1"/>
          <c:tx>
            <c:strRef>
              <c:f>'Z6 Sp_ Sum_ Fall, Sock, coho'!$C$26</c:f>
              <c:strCache>
                <c:ptCount val="1"/>
                <c:pt idx="0">
                  <c:v>Sockeye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numRef>
              <c:f>'Z6 Sp_ Sum_ Fall, Sock, coho'!$B$28:$B$41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'Z6 Sp_ Sum_ Fall, Sock, coho'!$C$28:$C$41</c:f>
              <c:numCache>
                <c:formatCode>#,##0</c:formatCode>
                <c:ptCount val="14"/>
                <c:pt idx="0">
                  <c:v>9731</c:v>
                </c:pt>
                <c:pt idx="1">
                  <c:v>26125</c:v>
                </c:pt>
                <c:pt idx="2">
                  <c:v>12853</c:v>
                </c:pt>
                <c:pt idx="3">
                  <c:v>45352</c:v>
                </c:pt>
                <c:pt idx="4">
                  <c:v>8900</c:v>
                </c:pt>
                <c:pt idx="5">
                  <c:v>15800</c:v>
                </c:pt>
                <c:pt idx="6">
                  <c:v>5800</c:v>
                </c:pt>
                <c:pt idx="7">
                  <c:v>4200</c:v>
                </c:pt>
                <c:pt idx="8">
                  <c:v>34500</c:v>
                </c:pt>
                <c:pt idx="9">
                  <c:v>5000</c:v>
                </c:pt>
                <c:pt idx="10">
                  <c:v>11300</c:v>
                </c:pt>
                <c:pt idx="11">
                  <c:v>4100</c:v>
                </c:pt>
                <c:pt idx="12">
                  <c:v>21300</c:v>
                </c:pt>
                <c:pt idx="13">
                  <c:v>26100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91-4314-B627-BDFF361C6AC3}"/>
            </c:ext>
          </c:extLst>
        </c:ser>
        <c:ser>
          <c:idx val="2"/>
          <c:order val="2"/>
          <c:tx>
            <c:strRef>
              <c:f>'Z6 Sp_ Sum_ Fall, Sock, coho'!$D$26</c:f>
              <c:strCache>
                <c:ptCount val="1"/>
                <c:pt idx="0">
                  <c:v>Coho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numRef>
              <c:f>'Z6 Sp_ Sum_ Fall, Sock, coho'!$B$28:$B$41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'Z6 Sp_ Sum_ Fall, Sock, coho'!$D$28:$D$41</c:f>
              <c:numCache>
                <c:formatCode>#,##0</c:formatCode>
                <c:ptCount val="14"/>
                <c:pt idx="0">
                  <c:v>15675</c:v>
                </c:pt>
                <c:pt idx="1">
                  <c:v>11485</c:v>
                </c:pt>
                <c:pt idx="2">
                  <c:v>25998</c:v>
                </c:pt>
                <c:pt idx="3">
                  <c:v>7070</c:v>
                </c:pt>
                <c:pt idx="4">
                  <c:v>8850</c:v>
                </c:pt>
                <c:pt idx="5">
                  <c:v>38711</c:v>
                </c:pt>
                <c:pt idx="6">
                  <c:v>2956</c:v>
                </c:pt>
                <c:pt idx="7">
                  <c:v>6414</c:v>
                </c:pt>
                <c:pt idx="8">
                  <c:v>5869</c:v>
                </c:pt>
                <c:pt idx="9">
                  <c:v>4526</c:v>
                </c:pt>
                <c:pt idx="10">
                  <c:v>2880</c:v>
                </c:pt>
                <c:pt idx="11">
                  <c:v>15015</c:v>
                </c:pt>
                <c:pt idx="12">
                  <c:v>23237</c:v>
                </c:pt>
                <c:pt idx="13">
                  <c:v>11165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91-4314-B627-BDFF361C6AC3}"/>
            </c:ext>
          </c:extLst>
        </c:ser>
        <c:ser>
          <c:idx val="0"/>
          <c:order val="3"/>
          <c:tx>
            <c:strRef>
              <c:f>'Z6 Sp_ Sum_ Fall, Sock, coho'!$E$26</c:f>
              <c:strCache>
                <c:ptCount val="1"/>
                <c:pt idx="0">
                  <c:v>Steelhead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numRef>
              <c:f>'Z6 Sp_ Sum_ Fall, Sock, coho'!$B$28:$B$41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'Z6 Sp_ Sum_ Fall, Sock, coho'!$E$28:$E$41</c:f>
              <c:numCache>
                <c:formatCode>#,##0</c:formatCode>
                <c:ptCount val="14"/>
                <c:pt idx="0">
                  <c:v>31342</c:v>
                </c:pt>
                <c:pt idx="1">
                  <c:v>45158</c:v>
                </c:pt>
                <c:pt idx="2">
                  <c:v>34308</c:v>
                </c:pt>
                <c:pt idx="3">
                  <c:v>34422</c:v>
                </c:pt>
                <c:pt idx="4">
                  <c:v>19195</c:v>
                </c:pt>
                <c:pt idx="5">
                  <c:v>22672</c:v>
                </c:pt>
                <c:pt idx="6">
                  <c:v>33752</c:v>
                </c:pt>
                <c:pt idx="7">
                  <c:v>21936</c:v>
                </c:pt>
                <c:pt idx="8">
                  <c:v>16471</c:v>
                </c:pt>
                <c:pt idx="9">
                  <c:v>10399</c:v>
                </c:pt>
                <c:pt idx="10">
                  <c:v>7340</c:v>
                </c:pt>
                <c:pt idx="11">
                  <c:v>11142</c:v>
                </c:pt>
                <c:pt idx="12">
                  <c:v>4264</c:v>
                </c:pt>
                <c:pt idx="13">
                  <c:v>11607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91-4314-B627-BDFF361C6A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2609168"/>
        <c:axId val="1122604272"/>
      </c:barChart>
      <c:catAx>
        <c:axId val="112260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22604272"/>
        <c:crosses val="autoZero"/>
        <c:auto val="1"/>
        <c:lblAlgn val="ctr"/>
        <c:lblOffset val="100"/>
        <c:tickLblSkip val="2"/>
        <c:noMultiLvlLbl val="0"/>
      </c:catAx>
      <c:valAx>
        <c:axId val="1122604272"/>
        <c:scaling>
          <c:orientation val="minMax"/>
          <c:max val="47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22609168"/>
        <c:crosses val="autoZero"/>
        <c:crossBetween val="between"/>
        <c:majorUnit val="500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431527251942873"/>
          <c:y val="0.2626131932850827"/>
          <c:w val="0.1533211835755533"/>
          <c:h val="0.602358360550167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443FE-5F24-E848-A76E-AAE9E4B2F2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1686E-9EC1-1D45-8C89-C20BAB59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59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E4398-A31F-6B40-97F7-EF42E64B2B8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DDB42-74ED-9245-B952-C7CD00AF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2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07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5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89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00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9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52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7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4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1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DB42-74ED-9245-B952-C7CD00AF23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8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Yakama_ppt_template_r10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3589" y="2191485"/>
            <a:ext cx="6677049" cy="933450"/>
          </a:xfrm>
        </p:spPr>
        <p:txBody>
          <a:bodyPr>
            <a:no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589" y="3204121"/>
            <a:ext cx="6677049" cy="85118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92092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1153" y="6402242"/>
            <a:ext cx="740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3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70561" y="1985963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70561" y="4164965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1153" y="6402242"/>
            <a:ext cx="740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2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1153" y="6402242"/>
            <a:ext cx="740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14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68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8" y="228601"/>
            <a:ext cx="4601633" cy="5897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1" y="2571750"/>
            <a:ext cx="4183127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368" y="273051"/>
            <a:ext cx="6129865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31" y="3733801"/>
            <a:ext cx="4183845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1153" y="6402242"/>
            <a:ext cx="740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85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205" y="3124200"/>
            <a:ext cx="5197696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1"/>
            <a:ext cx="4614211" cy="5915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205" y="3995737"/>
            <a:ext cx="5197696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38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41" y="4424082"/>
            <a:ext cx="8199719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632" y="228600"/>
            <a:ext cx="8210427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341" y="5257800"/>
            <a:ext cx="8199719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rgbClr val="E8A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4632" y="6402242"/>
            <a:ext cx="7768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1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akama_ppt_template_r103_foo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4976"/>
            <a:ext cx="12192000" cy="5730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6766" y="228601"/>
            <a:ext cx="8516223" cy="5897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2571750"/>
            <a:ext cx="808492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32" y="3733801"/>
            <a:ext cx="8082915" cy="223176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49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069917" y="4535425"/>
            <a:ext cx="2743200" cy="159073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1153" y="6402242"/>
            <a:ext cx="740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17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3124200"/>
            <a:ext cx="414528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365249"/>
            <a:ext cx="5653492" cy="37783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3995737"/>
            <a:ext cx="414528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6302" y="6402242"/>
            <a:ext cx="715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3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1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A8D0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0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1029" y="954742"/>
            <a:ext cx="908424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58757"/>
            <a:ext cx="9144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1153" y="6402242"/>
            <a:ext cx="740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356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61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98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95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03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69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59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61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2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 anchorCtr="0"/>
          <a:lstStyle>
            <a:lvl1pPr>
              <a:defRPr>
                <a:solidFill>
                  <a:srgbClr val="8A8D0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72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2AF-A785-4D62-9A77-193433A6E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3CD0-4E1C-441D-B172-AC5C0945B8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1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07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03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01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0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53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02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40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5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kama_ppt_template_r103_foo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4976"/>
            <a:ext cx="12192000" cy="5730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76767" y="228600"/>
            <a:ext cx="5647267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5851" y="4624668"/>
            <a:ext cx="5619749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5851" y="5562600"/>
            <a:ext cx="5619749" cy="627076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chemeClr val="accent2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74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46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31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68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67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50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72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18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394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66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03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7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akama_ppt_template_r1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060" y="4564896"/>
            <a:ext cx="9776368" cy="856401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3061" y="5495999"/>
            <a:ext cx="9776367" cy="40553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2766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66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11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89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40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81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76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79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95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6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1153" y="6402242"/>
            <a:ext cx="740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88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12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522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18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241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66C4-5903-46ED-918D-0550AFA96F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531FF-A523-43CA-9277-0B43C3C418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0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Yakama_ppt_template_r103_foo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4976"/>
            <a:ext cx="12192000" cy="5730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6767" y="228601"/>
            <a:ext cx="5647267" cy="5897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2571750"/>
            <a:ext cx="519828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32" y="3733801"/>
            <a:ext cx="5197232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6165851" y="4534727"/>
            <a:ext cx="2743200" cy="1591437"/>
          </a:xfrm>
          <a:prstGeom prst="rect">
            <a:avLst/>
          </a:prstGeom>
          <a:solidFill>
            <a:srgbClr val="E8A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65851" y="2381663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70848" y="2381663"/>
            <a:ext cx="2743200" cy="374450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0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6504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70848"/>
            <a:ext cx="48768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6504" y="2070848"/>
            <a:ext cx="48768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67920" y="6402242"/>
            <a:ext cx="724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5792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9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kama_ppt_template_r103.jp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3" y="484094"/>
            <a:ext cx="9277585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794905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9537" y="6402242"/>
            <a:ext cx="732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A8D0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1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0" r:id="rId1"/>
    <p:sldLayoutId id="2147485011" r:id="rId2"/>
    <p:sldLayoutId id="2147485012" r:id="rId3"/>
    <p:sldLayoutId id="2147485013" r:id="rId4"/>
    <p:sldLayoutId id="2147485014" r:id="rId5"/>
    <p:sldLayoutId id="2147485015" r:id="rId6"/>
    <p:sldLayoutId id="2147485016" r:id="rId7"/>
    <p:sldLayoutId id="2147485017" r:id="rId8"/>
    <p:sldLayoutId id="2147485018" r:id="rId9"/>
    <p:sldLayoutId id="2147485019" r:id="rId10"/>
    <p:sldLayoutId id="2147485020" r:id="rId11"/>
    <p:sldLayoutId id="2147485021" r:id="rId12"/>
    <p:sldLayoutId id="2147485022" r:id="rId13"/>
    <p:sldLayoutId id="2147485023" r:id="rId14"/>
    <p:sldLayoutId id="2147485024" r:id="rId15"/>
    <p:sldLayoutId id="2147485025" r:id="rId16"/>
    <p:sldLayoutId id="2147485026" r:id="rId17"/>
    <p:sldLayoutId id="2147485027" r:id="rId18"/>
    <p:sldLayoutId id="2147485028" r:id="rId19"/>
    <p:sldLayoutId id="2147485029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8A8D0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C32AF-A785-4D62-9A77-193433A6E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3CD0-4E1C-441D-B172-AC5C0945B8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4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1" r:id="rId1"/>
    <p:sldLayoutId id="2147485032" r:id="rId2"/>
    <p:sldLayoutId id="2147485033" r:id="rId3"/>
    <p:sldLayoutId id="2147485034" r:id="rId4"/>
    <p:sldLayoutId id="2147485035" r:id="rId5"/>
    <p:sldLayoutId id="2147485036" r:id="rId6"/>
    <p:sldLayoutId id="2147485037" r:id="rId7"/>
    <p:sldLayoutId id="2147485038" r:id="rId8"/>
    <p:sldLayoutId id="2147485039" r:id="rId9"/>
    <p:sldLayoutId id="2147485040" r:id="rId10"/>
    <p:sldLayoutId id="21474850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66C4-5903-46ED-918D-0550AFA96F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531FF-A523-43CA-9277-0B43C3C41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5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  <p:sldLayoutId id="2147485046" r:id="rId4"/>
    <p:sldLayoutId id="2147485047" r:id="rId5"/>
    <p:sldLayoutId id="2147485048" r:id="rId6"/>
    <p:sldLayoutId id="2147485049" r:id="rId7"/>
    <p:sldLayoutId id="2147485050" r:id="rId8"/>
    <p:sldLayoutId id="2147485051" r:id="rId9"/>
    <p:sldLayoutId id="2147485052" r:id="rId10"/>
    <p:sldLayoutId id="21474850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66C4-5903-46ED-918D-0550AFA96F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531FF-A523-43CA-9277-0B43C3C41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2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66C4-5903-46ED-918D-0550AFA96F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531FF-A523-43CA-9277-0B43C3C41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3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akamafish-nsn.gov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hyperlink" Target="https://dashboard.yakamafish-star.net/restoration-stories" TargetMode="External"/><Relationship Id="rId4" Type="http://schemas.openxmlformats.org/officeDocument/2006/relationships/hyperlink" Target="https://yakamafish-nsn.go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3588" y="1651142"/>
            <a:ext cx="9694201" cy="350647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Yakama Nation Fisheries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the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Columbia Basin Fish Accords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0" y="5986473"/>
            <a:ext cx="9966916" cy="85118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Yakama Nation General Council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Meeting,  January 2024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 b="13799"/>
          <a:stretch/>
        </p:blipFill>
        <p:spPr>
          <a:xfrm>
            <a:off x="760751" y="-1"/>
            <a:ext cx="11538341" cy="6887183"/>
          </a:xfrm>
          <a:prstGeom prst="rect">
            <a:avLst/>
          </a:prstGeom>
        </p:spPr>
      </p:pic>
      <p:sp>
        <p:nvSpPr>
          <p:cNvPr id="176" name="Rectangle 175"/>
          <p:cNvSpPr/>
          <p:nvPr/>
        </p:nvSpPr>
        <p:spPr>
          <a:xfrm>
            <a:off x="760751" y="-1"/>
            <a:ext cx="11948035" cy="69633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811760" y="6461566"/>
            <a:ext cx="4873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10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3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2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71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70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9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8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6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5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4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3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2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61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60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9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8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7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6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4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3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2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51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50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9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7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6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5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4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3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2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41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40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9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8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6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5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4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3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2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30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9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8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7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5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4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3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2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21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20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9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8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6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5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3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2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11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10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9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8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7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5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4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3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2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101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100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9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8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7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6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5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1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4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3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F40895E6-D623-E74E-8F3B-62037753A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631" y="1107437"/>
            <a:ext cx="11002008" cy="4144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Although Tribal Harvest numbers dipped during the recent 5 years, </a:t>
            </a:r>
            <a:r>
              <a:rPr lang="en-US" sz="2600" dirty="0" smtClean="0">
                <a:solidFill>
                  <a:schemeClr val="accent5"/>
                </a:solidFill>
              </a:rPr>
              <a:t>last year they returned to above the previous 10-year average.</a:t>
            </a:r>
            <a:endParaRPr lang="en-US" sz="2600" dirty="0">
              <a:solidFill>
                <a:schemeClr val="accent5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809752" y="237862"/>
            <a:ext cx="5727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8A8D09"/>
                </a:solidFill>
              </a:rPr>
              <a:t>2023 Highlights: Harvest</a:t>
            </a:r>
            <a:endParaRPr lang="en-US" sz="3600" b="1" dirty="0">
              <a:solidFill>
                <a:srgbClr val="8A8D0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graphicFrame>
        <p:nvGraphicFramePr>
          <p:cNvPr id="177" name="Chart 1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603130"/>
              </p:ext>
            </p:extLst>
          </p:nvPr>
        </p:nvGraphicFramePr>
        <p:xfrm>
          <a:off x="2013463" y="1992385"/>
          <a:ext cx="9270748" cy="4400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662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9"/>
          <a:stretch/>
        </p:blipFill>
        <p:spPr>
          <a:xfrm flipH="1">
            <a:off x="706581" y="0"/>
            <a:ext cx="11491768" cy="6362700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691333" y="-54237"/>
            <a:ext cx="11550732" cy="641462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970FC3-46E1-5448-A7F5-4BC72814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15" y="319593"/>
            <a:ext cx="9277585" cy="1116106"/>
          </a:xfrm>
        </p:spPr>
        <p:txBody>
          <a:bodyPr/>
          <a:lstStyle/>
          <a:p>
            <a:r>
              <a:rPr lang="en-US" b="1" dirty="0"/>
              <a:t>Historic Benefits: Hydro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895E6-D623-E74E-8F3B-62037753A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200" y="1836505"/>
            <a:ext cx="11293000" cy="4144963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2008 Fish Accord provided </a:t>
            </a:r>
            <a:r>
              <a:rPr lang="en-US" sz="2600" dirty="0">
                <a:solidFill>
                  <a:schemeClr val="accent5"/>
                </a:solidFill>
              </a:rPr>
              <a:t>10 years of guaranteed spill levels for fish.</a:t>
            </a:r>
          </a:p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2018 Extension led to implementation of </a:t>
            </a:r>
            <a:r>
              <a:rPr lang="en-US" sz="2600" dirty="0">
                <a:solidFill>
                  <a:schemeClr val="accent5"/>
                </a:solidFill>
              </a:rPr>
              <a:t>regional Flex Spill Agreement:</a:t>
            </a:r>
          </a:p>
          <a:p>
            <a:pPr lvl="1"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Provided increased spill for fish (particularly spring juveniles), up to 125% total dissolved gas</a:t>
            </a:r>
          </a:p>
          <a:p>
            <a:pPr lvl="1"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Allowed spill timing flexibilities to maximize both power and fish benefits</a:t>
            </a:r>
          </a:p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Continued </a:t>
            </a:r>
            <a:r>
              <a:rPr lang="en-US" sz="2600" dirty="0">
                <a:solidFill>
                  <a:schemeClr val="accent5"/>
                </a:solidFill>
              </a:rPr>
              <a:t>funding for the Fish Passage Center</a:t>
            </a:r>
            <a:r>
              <a:rPr lang="en-US" sz="2600" dirty="0">
                <a:solidFill>
                  <a:schemeClr val="tx1"/>
                </a:solidFill>
              </a:rPr>
              <a:t>, which provides technical analysis regarding hydro operations and fisheries impacts</a:t>
            </a:r>
            <a:r>
              <a:rPr lang="en-US" sz="2600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11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832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Placeholder 5">
            <a:extLst>
              <a:ext uri="{FF2B5EF4-FFF2-40B4-BE49-F238E27FC236}">
                <a16:creationId xmlns:a16="http://schemas.microsoft.com/office/drawing/2014/main" xmlns="" id="{D2CBF194-C6AC-644E-B591-BB4D0951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" r="38" b="16649"/>
          <a:stretch/>
        </p:blipFill>
        <p:spPr>
          <a:xfrm>
            <a:off x="809752" y="-16820"/>
            <a:ext cx="11382248" cy="6386927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703701" y="-16820"/>
            <a:ext cx="11498691" cy="646903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85853-941F-4941-866F-F38EE3C7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31" y="308162"/>
            <a:ext cx="8957587" cy="1116106"/>
          </a:xfrm>
        </p:spPr>
        <p:txBody>
          <a:bodyPr/>
          <a:lstStyle/>
          <a:p>
            <a:r>
              <a:rPr lang="en-US" b="1" dirty="0" smtClean="0"/>
              <a:t>Benefits</a:t>
            </a:r>
            <a:r>
              <a:rPr lang="en-US" b="1" dirty="0"/>
              <a:t>: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D5C54C-CF4C-5647-B857-FC7BCB774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631" y="1285876"/>
            <a:ext cx="10827129" cy="1550894"/>
          </a:xfrm>
        </p:spPr>
        <p:txBody>
          <a:bodyPr>
            <a:normAutofit/>
          </a:bodyPr>
          <a:lstStyle/>
          <a:p>
            <a:pPr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5"/>
                </a:solidFill>
              </a:rPr>
              <a:t>‘</a:t>
            </a:r>
            <a:r>
              <a:rPr lang="en-US" sz="2400" dirty="0">
                <a:solidFill>
                  <a:schemeClr val="accent5"/>
                </a:solidFill>
              </a:rPr>
              <a:t>Accord table’ </a:t>
            </a:r>
            <a:r>
              <a:rPr lang="en-US" sz="2400" dirty="0">
                <a:solidFill>
                  <a:schemeClr val="tx1"/>
                </a:solidFill>
              </a:rPr>
              <a:t>to quickly elevate &amp; </a:t>
            </a:r>
            <a:r>
              <a:rPr lang="en-US" sz="2400" dirty="0">
                <a:solidFill>
                  <a:schemeClr val="accent5"/>
                </a:solidFill>
              </a:rPr>
              <a:t>resolve concerns </a:t>
            </a:r>
            <a:r>
              <a:rPr lang="en-US" sz="2400" dirty="0" smtClean="0">
                <a:solidFill>
                  <a:schemeClr val="tx1"/>
                </a:solidFill>
              </a:rPr>
              <a:t>with project implementation </a:t>
            </a:r>
            <a:r>
              <a:rPr lang="en-US" sz="2400" dirty="0">
                <a:solidFill>
                  <a:schemeClr val="tx1"/>
                </a:solidFill>
              </a:rPr>
              <a:t>and hydro </a:t>
            </a:r>
            <a:r>
              <a:rPr lang="en-US" sz="2400" dirty="0" smtClean="0">
                <a:solidFill>
                  <a:schemeClr val="tx1"/>
                </a:solidFill>
              </a:rPr>
              <a:t>operations.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</a:rPr>
              <a:t>Recognition of </a:t>
            </a:r>
            <a:r>
              <a:rPr lang="en-US" sz="2400" u="sng" dirty="0">
                <a:solidFill>
                  <a:schemeClr val="accent5"/>
                </a:solidFill>
              </a:rPr>
              <a:t>Tribal expertise </a:t>
            </a:r>
            <a:r>
              <a:rPr lang="en-US" sz="2400" dirty="0">
                <a:solidFill>
                  <a:schemeClr val="tx1"/>
                </a:solidFill>
              </a:rPr>
              <a:t>in project selection and implementation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12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-20782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5BD5C54C-CF4C-5647-B857-FC7BCB774018}"/>
              </a:ext>
            </a:extLst>
          </p:cNvPr>
          <p:cNvSpPr txBox="1">
            <a:spLocks/>
          </p:cNvSpPr>
          <p:nvPr/>
        </p:nvSpPr>
        <p:spPr>
          <a:xfrm>
            <a:off x="1690665" y="3593033"/>
            <a:ext cx="9650435" cy="20771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/>
              </a:buClr>
              <a:buFont typeface="Wingdings" pitchFamily="2" charset="2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“</a:t>
            </a:r>
            <a:r>
              <a:rPr lang="en-US" sz="2400" i="1" dirty="0" smtClean="0">
                <a:solidFill>
                  <a:schemeClr val="tx1"/>
                </a:solidFill>
              </a:rPr>
              <a:t>The Tribes, as long-term stewards cultural stewards of their treaty resources and legal co-managers of treaty resources, have developed extensive project and resource expertise.  The Action Agencies </a:t>
            </a:r>
            <a:r>
              <a:rPr lang="en-US" sz="2400" i="1" dirty="0" smtClean="0">
                <a:solidFill>
                  <a:schemeClr val="accent5"/>
                </a:solidFill>
              </a:rPr>
              <a:t>recognize the Tribes’ substantial expertise regarding the biological, physical, cultural and social environments</a:t>
            </a:r>
            <a:r>
              <a:rPr lang="en-US" sz="2400" i="1" dirty="0" smtClean="0">
                <a:solidFill>
                  <a:schemeClr val="tx1"/>
                </a:solidFill>
              </a:rPr>
              <a:t>  within which they operate to manage treaty fisheries and implement projects</a:t>
            </a:r>
            <a:r>
              <a:rPr lang="en-US" sz="2400" dirty="0" smtClean="0">
                <a:solidFill>
                  <a:schemeClr val="tx1"/>
                </a:solidFill>
              </a:rPr>
              <a:t>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7342"/>
          <a:stretch/>
        </p:blipFill>
        <p:spPr>
          <a:xfrm>
            <a:off x="775484" y="0"/>
            <a:ext cx="11422868" cy="6363855"/>
          </a:xfrm>
          <a:prstGeom prst="rect">
            <a:avLst/>
          </a:prstGeom>
        </p:spPr>
      </p:pic>
      <p:sp>
        <p:nvSpPr>
          <p:cNvPr id="175" name="Rectangle 174"/>
          <p:cNvSpPr/>
          <p:nvPr/>
        </p:nvSpPr>
        <p:spPr>
          <a:xfrm>
            <a:off x="632212" y="-335573"/>
            <a:ext cx="11559550" cy="69304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EB652-4CC1-2841-84C5-70EFBAE6C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31" y="348070"/>
            <a:ext cx="9277585" cy="882691"/>
          </a:xfrm>
        </p:spPr>
        <p:txBody>
          <a:bodyPr/>
          <a:lstStyle/>
          <a:p>
            <a:r>
              <a:rPr lang="en-US" b="1" dirty="0"/>
              <a:t>Evolution of Litigation </a:t>
            </a:r>
            <a:r>
              <a:rPr lang="en-US" b="1" dirty="0" smtClean="0"/>
              <a:t>Prohibitions: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DF33B3-38E9-A141-904F-277DE7055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74" y="1098176"/>
            <a:ext cx="11090656" cy="49087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/>
              <a:t> </a:t>
            </a:r>
            <a:r>
              <a:rPr lang="en-US" sz="2400" b="1" dirty="0">
                <a:solidFill>
                  <a:schemeClr val="accent5"/>
                </a:solidFill>
              </a:rPr>
              <a:t>2008 “Complete Forbearance”: </a:t>
            </a:r>
            <a:r>
              <a:rPr lang="en-US" sz="2400" dirty="0">
                <a:solidFill>
                  <a:schemeClr val="tx1"/>
                </a:solidFill>
              </a:rPr>
              <a:t>The 2008 Accord expressly</a:t>
            </a:r>
            <a:r>
              <a:rPr lang="en-US" sz="2400" dirty="0">
                <a:solidFill>
                  <a:schemeClr val="accent5"/>
                </a:solidFill>
              </a:rPr>
              <a:t> prohibited </a:t>
            </a:r>
            <a:r>
              <a:rPr lang="en-US" sz="2400" dirty="0">
                <a:solidFill>
                  <a:schemeClr val="tx1"/>
                </a:solidFill>
              </a:rPr>
              <a:t>Columbia Basin and Snake River Basin </a:t>
            </a:r>
            <a:r>
              <a:rPr lang="en-US" sz="2400" dirty="0">
                <a:solidFill>
                  <a:schemeClr val="accent5"/>
                </a:solidFill>
              </a:rPr>
              <a:t>dam removal advocacy </a:t>
            </a:r>
            <a:r>
              <a:rPr lang="en-US" sz="2400" dirty="0">
                <a:solidFill>
                  <a:schemeClr val="tx1"/>
                </a:solidFill>
              </a:rPr>
              <a:t>of all kinds, in addition to requiring tribal affirmations of legal adequacy regarding the 2008 plan of operations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/>
              <a:t> </a:t>
            </a:r>
            <a:r>
              <a:rPr lang="en-US" sz="2400" b="1" dirty="0">
                <a:solidFill>
                  <a:schemeClr val="accent5"/>
                </a:solidFill>
              </a:rPr>
              <a:t>2018 “Affirmation of Adequacy”:  </a:t>
            </a:r>
            <a:r>
              <a:rPr lang="en-US" sz="2400" dirty="0">
                <a:solidFill>
                  <a:schemeClr val="tx1"/>
                </a:solidFill>
              </a:rPr>
              <a:t>The 2018 Accord required tribes to affirm that improved “flex spill” hydro system operations + Accord commitments satisfied the federal agencies’ legal obligations under the Endangered Species Act, the Northwest Power Act, the Clean Water Act, and the National Environmental Protection Act.  However, it </a:t>
            </a:r>
            <a:r>
              <a:rPr lang="en-US" sz="2400" dirty="0">
                <a:solidFill>
                  <a:schemeClr val="accent5"/>
                </a:solidFill>
              </a:rPr>
              <a:t>permitted dam removal advocacy on other grounds </a:t>
            </a:r>
            <a:r>
              <a:rPr lang="en-US" sz="2400" dirty="0">
                <a:solidFill>
                  <a:schemeClr val="tx1"/>
                </a:solidFill>
              </a:rPr>
              <a:t>(e.g. cultural resource and general tribal policy grounds).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13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46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6822"/>
          <a:stretch/>
        </p:blipFill>
        <p:spPr>
          <a:xfrm>
            <a:off x="707806" y="-10392"/>
            <a:ext cx="11484194" cy="6348847"/>
          </a:xfrm>
          <a:prstGeom prst="rect">
            <a:avLst/>
          </a:prstGeom>
        </p:spPr>
      </p:pic>
      <p:sp>
        <p:nvSpPr>
          <p:cNvPr id="174" name="Rectangle 173"/>
          <p:cNvSpPr/>
          <p:nvPr/>
        </p:nvSpPr>
        <p:spPr>
          <a:xfrm>
            <a:off x="784113" y="-75807"/>
            <a:ext cx="11576418" cy="69304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EB652-4CC1-2841-84C5-70EFBAE6C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31" y="249941"/>
            <a:ext cx="9277585" cy="1116106"/>
          </a:xfrm>
        </p:spPr>
        <p:txBody>
          <a:bodyPr/>
          <a:lstStyle/>
          <a:p>
            <a:r>
              <a:rPr lang="en-US" b="1" dirty="0"/>
              <a:t>Evolution of Litigation </a:t>
            </a:r>
            <a:r>
              <a:rPr lang="en-US" b="1" dirty="0" smtClean="0"/>
              <a:t>Prohibitions: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DF33B3-38E9-A141-904F-277DE7055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815" y="1395982"/>
            <a:ext cx="10834090" cy="26954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5"/>
                </a:solidFill>
              </a:rPr>
              <a:t>2020 </a:t>
            </a:r>
            <a:r>
              <a:rPr lang="en-US" sz="2400" b="1" dirty="0">
                <a:solidFill>
                  <a:schemeClr val="accent5"/>
                </a:solidFill>
              </a:rPr>
              <a:t>&amp; 2022 “Just Don’t Sue”: </a:t>
            </a:r>
            <a:r>
              <a:rPr lang="en-US" sz="2400" dirty="0">
                <a:solidFill>
                  <a:schemeClr val="tx1"/>
                </a:solidFill>
              </a:rPr>
              <a:t>The 2020 Accord and 2022 Amendment </a:t>
            </a:r>
            <a:r>
              <a:rPr lang="en-US" sz="2400" dirty="0">
                <a:solidFill>
                  <a:schemeClr val="accent5"/>
                </a:solidFill>
              </a:rPr>
              <a:t>permit the tribes to question the legal adequacy of the federal hydrosystem operations</a:t>
            </a:r>
            <a:r>
              <a:rPr lang="en-US" sz="2400" dirty="0">
                <a:solidFill>
                  <a:schemeClr val="tx1"/>
                </a:solidFill>
              </a:rPr>
              <a:t>, and engage in all types of technical and policy advocacy for fisheries mitigation and hydro operations actions, including dam removal; </a:t>
            </a:r>
            <a:r>
              <a:rPr lang="en-US" sz="2400" i="1" dirty="0">
                <a:solidFill>
                  <a:schemeClr val="tx1"/>
                </a:solidFill>
              </a:rPr>
              <a:t>provided,</a:t>
            </a:r>
            <a:r>
              <a:rPr lang="en-US" sz="2400" dirty="0">
                <a:solidFill>
                  <a:schemeClr val="tx1"/>
                </a:solidFill>
              </a:rPr>
              <a:t> that they do not sue the Action Agencies under the NWPA, ESA, CWA, or associated procedural statutes.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14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2" name="Content Placeholder 2">
            <a:extLst>
              <a:ext uri="{FF2B5EF4-FFF2-40B4-BE49-F238E27FC236}">
                <a16:creationId xmlns:a16="http://schemas.microsoft.com/office/drawing/2014/main" xmlns="" id="{5BDF33B3-38E9-A141-904F-277DE7055E07}"/>
              </a:ext>
            </a:extLst>
          </p:cNvPr>
          <p:cNvSpPr txBox="1">
            <a:spLocks/>
          </p:cNvSpPr>
          <p:nvPr/>
        </p:nvSpPr>
        <p:spPr>
          <a:xfrm>
            <a:off x="2182091" y="4423517"/>
            <a:ext cx="9143793" cy="1344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accent5"/>
                </a:solidFill>
              </a:rPr>
              <a:t>The Fish Accords </a:t>
            </a:r>
            <a:r>
              <a:rPr lang="en-US" sz="2800" b="1" u="sng" dirty="0" smtClean="0">
                <a:solidFill>
                  <a:schemeClr val="accent5"/>
                </a:solidFill>
              </a:rPr>
              <a:t>do not</a:t>
            </a:r>
            <a:r>
              <a:rPr lang="en-US" sz="2800" b="1" dirty="0" smtClean="0">
                <a:solidFill>
                  <a:schemeClr val="accent5"/>
                </a:solidFill>
              </a:rPr>
              <a:t> prevent Yakama Nation from filing Treaty-rights claims if necessary.</a:t>
            </a:r>
            <a:endParaRPr lang="en-US" sz="2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5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24320035-F569-794D-A942-909B68A45D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8" t="-144" r="27049" b="3024"/>
          <a:stretch/>
        </p:blipFill>
        <p:spPr>
          <a:xfrm>
            <a:off x="0" y="-55500"/>
            <a:ext cx="12192002" cy="6414736"/>
          </a:xfrm>
        </p:spPr>
      </p:pic>
      <p:sp>
        <p:nvSpPr>
          <p:cNvPr id="173" name="Rectangle 172"/>
          <p:cNvSpPr/>
          <p:nvPr/>
        </p:nvSpPr>
        <p:spPr>
          <a:xfrm>
            <a:off x="-68366" y="-24326"/>
            <a:ext cx="12260368" cy="641644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15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64AEE-C4B3-0F43-809F-925A065D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22" y="489398"/>
            <a:ext cx="4632191" cy="315472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2022 </a:t>
            </a:r>
            <a:r>
              <a:rPr lang="en-US" sz="4000" b="1" dirty="0" smtClean="0">
                <a:solidFill>
                  <a:schemeClr val="accent5"/>
                </a:solidFill>
              </a:rPr>
              <a:t>Amendment</a:t>
            </a:r>
            <a:br>
              <a:rPr lang="en-US" sz="4000" b="1" dirty="0" smtClean="0">
                <a:solidFill>
                  <a:schemeClr val="accent5"/>
                </a:solidFill>
              </a:rPr>
            </a:br>
            <a:r>
              <a:rPr lang="en-US" sz="4000" b="1" dirty="0" smtClean="0">
                <a:solidFill>
                  <a:schemeClr val="accent5"/>
                </a:solidFill>
              </a:rPr>
              <a:t>&amp;</a:t>
            </a:r>
            <a:br>
              <a:rPr lang="en-US" sz="4000" b="1" dirty="0" smtClean="0">
                <a:solidFill>
                  <a:schemeClr val="accent5"/>
                </a:solidFill>
              </a:rPr>
            </a:br>
            <a:r>
              <a:rPr lang="en-US" sz="4000" b="1" dirty="0" smtClean="0">
                <a:solidFill>
                  <a:schemeClr val="accent5"/>
                </a:solidFill>
              </a:rPr>
              <a:t>Supplemental </a:t>
            </a:r>
            <a:r>
              <a:rPr lang="en-US" sz="4000" b="1" dirty="0">
                <a:solidFill>
                  <a:schemeClr val="accent5"/>
                </a:solidFill>
              </a:rPr>
              <a:t>Agreement</a:t>
            </a:r>
          </a:p>
        </p:txBody>
      </p:sp>
    </p:spTree>
    <p:extLst>
      <p:ext uri="{BB962C8B-B14F-4D97-AF65-F5344CB8AC3E}">
        <p14:creationId xmlns:p14="http://schemas.microsoft.com/office/powerpoint/2010/main" val="32132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08578-CBB6-EE10-2B67-810032A1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31" y="328373"/>
            <a:ext cx="9277585" cy="1116106"/>
          </a:xfrm>
        </p:spPr>
        <p:txBody>
          <a:bodyPr/>
          <a:lstStyle/>
          <a:p>
            <a:r>
              <a:rPr lang="en-US" b="1" dirty="0"/>
              <a:t>2022 Fish Accord Amendment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FECEB5-D055-66FF-1383-47D90F080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631" y="1244405"/>
            <a:ext cx="10794905" cy="4735576"/>
          </a:xfrm>
        </p:spPr>
        <p:txBody>
          <a:bodyPr>
            <a:normAutofit/>
          </a:bodyPr>
          <a:lstStyle/>
          <a:p>
            <a:pPr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</a:rPr>
              <a:t> Extends the term </a:t>
            </a:r>
            <a:r>
              <a:rPr lang="en-US" sz="2400" dirty="0">
                <a:solidFill>
                  <a:schemeClr val="tx1"/>
                </a:solidFill>
              </a:rPr>
              <a:t>of the Fish Accords, and maintains general Accord commitments, through Sept. 30, 2025</a:t>
            </a:r>
          </a:p>
          <a:p>
            <a:pPr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Updates BPA funding </a:t>
            </a:r>
            <a:r>
              <a:rPr lang="en-US" sz="2400" dirty="0" smtClean="0">
                <a:solidFill>
                  <a:schemeClr val="tx1"/>
                </a:solidFill>
              </a:rPr>
              <a:t>commitments: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</a:rPr>
              <a:t>Restores </a:t>
            </a:r>
            <a:r>
              <a:rPr lang="en-US" sz="2400" dirty="0" smtClean="0">
                <a:solidFill>
                  <a:schemeClr val="accent5"/>
                </a:solidFill>
              </a:rPr>
              <a:t>annual </a:t>
            </a:r>
            <a:r>
              <a:rPr lang="en-US" sz="2400" dirty="0">
                <a:solidFill>
                  <a:schemeClr val="accent5"/>
                </a:solidFill>
              </a:rPr>
              <a:t>base budget </a:t>
            </a:r>
            <a:r>
              <a:rPr lang="en-US" sz="2400" dirty="0" smtClean="0">
                <a:solidFill>
                  <a:schemeClr val="tx1"/>
                </a:solidFill>
              </a:rPr>
              <a:t>(~$</a:t>
            </a:r>
            <a:r>
              <a:rPr lang="en-US" sz="2400" dirty="0">
                <a:solidFill>
                  <a:schemeClr val="tx1"/>
                </a:solidFill>
              </a:rPr>
              <a:t>2 </a:t>
            </a:r>
            <a:r>
              <a:rPr lang="en-US" sz="2400" dirty="0" smtClean="0">
                <a:solidFill>
                  <a:schemeClr val="tx1"/>
                </a:solidFill>
              </a:rPr>
              <a:t>million </a:t>
            </a:r>
            <a:r>
              <a:rPr lang="en-US" sz="2400" dirty="0">
                <a:solidFill>
                  <a:schemeClr val="tx1"/>
                </a:solidFill>
              </a:rPr>
              <a:t>for </a:t>
            </a:r>
            <a:r>
              <a:rPr lang="en-US" sz="2400" dirty="0" smtClean="0">
                <a:solidFill>
                  <a:schemeClr val="tx1"/>
                </a:solidFill>
              </a:rPr>
              <a:t>FY23, ~ </a:t>
            </a:r>
            <a:r>
              <a:rPr lang="en-US" sz="2400" dirty="0">
                <a:solidFill>
                  <a:schemeClr val="tx1"/>
                </a:solidFill>
              </a:rPr>
              <a:t>2 years worth of the savings YN granted in the 2018 Accord)</a:t>
            </a:r>
          </a:p>
          <a:p>
            <a:pPr lvl="1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Provides 2.5% </a:t>
            </a:r>
            <a:r>
              <a:rPr lang="en-US" sz="2400" dirty="0">
                <a:solidFill>
                  <a:schemeClr val="accent5"/>
                </a:solidFill>
              </a:rPr>
              <a:t>inflation adjustments </a:t>
            </a:r>
            <a:r>
              <a:rPr lang="en-US" sz="2400" dirty="0">
                <a:solidFill>
                  <a:schemeClr val="tx1"/>
                </a:solidFill>
              </a:rPr>
              <a:t>to base budget in FY24 and FY25 </a:t>
            </a:r>
          </a:p>
          <a:p>
            <a:pPr lvl="1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</a:rPr>
              <a:t>Removes annual budget cap </a:t>
            </a:r>
            <a:r>
              <a:rPr lang="en-US" sz="2400" dirty="0" smtClean="0">
                <a:solidFill>
                  <a:schemeClr val="tx1"/>
                </a:solidFill>
              </a:rPr>
              <a:t>(was 120%) </a:t>
            </a:r>
            <a:r>
              <a:rPr lang="en-US" sz="2400" dirty="0" smtClean="0">
                <a:solidFill>
                  <a:schemeClr val="accent5"/>
                </a:solidFill>
              </a:rPr>
              <a:t>on </a:t>
            </a:r>
            <a:r>
              <a:rPr lang="en-US" sz="2400" dirty="0">
                <a:solidFill>
                  <a:schemeClr val="accent5"/>
                </a:solidFill>
              </a:rPr>
              <a:t>use of carryforward </a:t>
            </a:r>
            <a:r>
              <a:rPr lang="en-US" sz="2400" dirty="0" smtClean="0">
                <a:solidFill>
                  <a:schemeClr val="accent5"/>
                </a:solidFill>
              </a:rPr>
              <a:t>funds </a:t>
            </a:r>
            <a:r>
              <a:rPr lang="en-US" sz="2400" dirty="0" smtClean="0">
                <a:solidFill>
                  <a:schemeClr val="tx1"/>
                </a:solidFill>
              </a:rPr>
              <a:t>in </a:t>
            </a:r>
            <a:r>
              <a:rPr lang="en-US" sz="2400" dirty="0">
                <a:solidFill>
                  <a:schemeClr val="tx1"/>
                </a:solidFill>
              </a:rPr>
              <a:t>each fiscal year, the Tribe’s 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full carry-forward balance will be available for allocation across its Accord project portfolio</a:t>
            </a:r>
          </a:p>
          <a:p>
            <a:pPr lvl="1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  <a:cs typeface="Times New Roman" panose="02020603050405020304" pitchFamily="18" charset="0"/>
              </a:rPr>
              <a:t>Affirms BPA’s continuing capital project commitments</a:t>
            </a:r>
          </a:p>
          <a:p>
            <a:pPr marL="22860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16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4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08578-CBB6-EE10-2B67-810032A1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31" y="328373"/>
            <a:ext cx="9277585" cy="1116106"/>
          </a:xfrm>
        </p:spPr>
        <p:txBody>
          <a:bodyPr/>
          <a:lstStyle/>
          <a:p>
            <a:r>
              <a:rPr lang="en-US" b="1" dirty="0"/>
              <a:t>2022 Fish Accord Amendment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FECEB5-D055-66FF-1383-47D90F080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631" y="1474133"/>
            <a:ext cx="10794905" cy="5006966"/>
          </a:xfrm>
        </p:spPr>
        <p:txBody>
          <a:bodyPr>
            <a:normAutofit/>
          </a:bodyPr>
          <a:lstStyle/>
          <a:p>
            <a:pPr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Memorializes </a:t>
            </a:r>
            <a:r>
              <a:rPr lang="en-US" sz="2400" dirty="0">
                <a:solidFill>
                  <a:schemeClr val="tx1"/>
                </a:solidFill>
              </a:rPr>
              <a:t>BPA’s </a:t>
            </a:r>
            <a:r>
              <a:rPr lang="en-US" sz="2400" dirty="0">
                <a:solidFill>
                  <a:schemeClr val="accent5"/>
                </a:solidFill>
              </a:rPr>
              <a:t>commitment to consider fish &amp; wildlife needs </a:t>
            </a:r>
            <a:r>
              <a:rPr lang="en-US" sz="2400" dirty="0">
                <a:solidFill>
                  <a:schemeClr val="tx1"/>
                </a:solidFill>
              </a:rPr>
              <a:t>when distributing unexpected power revenue</a:t>
            </a:r>
            <a:r>
              <a:rPr lang="en-US" sz="1800" dirty="0">
                <a:solidFill>
                  <a:schemeClr val="tx1"/>
                </a:solidFill>
              </a:rPr>
              <a:t>*</a:t>
            </a:r>
          </a:p>
          <a:p>
            <a:pPr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Reaffirms the Action Agencies’ </a:t>
            </a:r>
            <a:r>
              <a:rPr lang="en-US" sz="2400" dirty="0">
                <a:solidFill>
                  <a:schemeClr val="accent5"/>
                </a:solidFill>
              </a:rPr>
              <a:t>commitment to negotiate an updated, long-term Accord package</a:t>
            </a:r>
          </a:p>
          <a:p>
            <a:pPr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Maintains and enhances </a:t>
            </a:r>
            <a:r>
              <a:rPr lang="en-US" sz="2400" dirty="0">
                <a:solidFill>
                  <a:schemeClr val="accent5"/>
                </a:solidFill>
              </a:rPr>
              <a:t>‘off ramp’ flexibilities </a:t>
            </a:r>
            <a:r>
              <a:rPr lang="en-US" sz="2400" dirty="0">
                <a:solidFill>
                  <a:schemeClr val="tx1"/>
                </a:solidFill>
              </a:rPr>
              <a:t>that would allow YN to withdraw from the Accords if necessary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*BPA has proposed that $50M from FY22 UPRs (10% of total UPRs) go to priority fish hatchery needs, including ~$6.4 million to YN’s hatchery needs; but this proposal must still be finalized through a revenue distribution process. </a:t>
            </a:r>
          </a:p>
          <a:p>
            <a:pPr lvl="1">
              <a:buFont typeface="Wingdings" pitchFamily="2" charset="2"/>
              <a:buChar char="Ø"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17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83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2" b="2671"/>
          <a:stretch/>
        </p:blipFill>
        <p:spPr>
          <a:xfrm>
            <a:off x="809752" y="10392"/>
            <a:ext cx="11382250" cy="6338453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-204516" y="-110238"/>
            <a:ext cx="13300522" cy="704387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2DFC63-FC90-250D-94B4-56DF7F930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31" y="215153"/>
            <a:ext cx="9842696" cy="1116106"/>
          </a:xfrm>
        </p:spPr>
        <p:txBody>
          <a:bodyPr>
            <a:normAutofit/>
          </a:bodyPr>
          <a:lstStyle/>
          <a:p>
            <a:r>
              <a:rPr lang="en-US" sz="3800" b="1" dirty="0"/>
              <a:t>2022 Supplemental Agreement with BPA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87AF55-DDDE-E3B3-F07D-2290759F7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033" y="1395505"/>
            <a:ext cx="10198943" cy="554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b="1" dirty="0" smtClean="0">
                <a:solidFill>
                  <a:schemeClr val="accent5"/>
                </a:solidFill>
              </a:rPr>
              <a:t>Additional </a:t>
            </a:r>
            <a:r>
              <a:rPr lang="en-US" sz="2400" b="1" dirty="0">
                <a:solidFill>
                  <a:schemeClr val="accent5"/>
                </a:solidFill>
              </a:rPr>
              <a:t>Yakama Nation hatchery project funding</a:t>
            </a:r>
            <a:r>
              <a:rPr lang="en-US" sz="2400" b="1" dirty="0" smtClean="0">
                <a:solidFill>
                  <a:schemeClr val="accent5"/>
                </a:solidFill>
              </a:rPr>
              <a:t>:</a:t>
            </a:r>
            <a:endParaRPr lang="en-US" sz="900" b="1" dirty="0"/>
          </a:p>
          <a:p>
            <a:pPr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BPA commits $11.8 million in additional capital project funds for the </a:t>
            </a:r>
            <a:r>
              <a:rPr lang="en-US" sz="2400" dirty="0">
                <a:solidFill>
                  <a:schemeClr val="accent5"/>
                </a:solidFill>
              </a:rPr>
              <a:t>Klickitat Hatchery upgrade</a:t>
            </a:r>
          </a:p>
          <a:p>
            <a:pPr marL="0" indent="0">
              <a:buClr>
                <a:schemeClr val="accent5"/>
              </a:buClr>
              <a:buNone/>
            </a:pPr>
            <a:endParaRPr lang="en-US" sz="900" dirty="0">
              <a:solidFill>
                <a:schemeClr val="tx1"/>
              </a:solidFill>
            </a:endParaRPr>
          </a:p>
          <a:p>
            <a:pPr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BPA commits to address appropriate </a:t>
            </a:r>
            <a:r>
              <a:rPr lang="en-US" sz="2400" dirty="0">
                <a:solidFill>
                  <a:schemeClr val="accent5"/>
                </a:solidFill>
              </a:rPr>
              <a:t>additional </a:t>
            </a:r>
            <a:r>
              <a:rPr lang="en-US" sz="2400" dirty="0" smtClean="0">
                <a:solidFill>
                  <a:schemeClr val="accent5"/>
                </a:solidFill>
              </a:rPr>
              <a:t>production project funding</a:t>
            </a:r>
            <a:r>
              <a:rPr lang="en-US" sz="2400" dirty="0" smtClean="0">
                <a:solidFill>
                  <a:schemeClr val="tx1"/>
                </a:solidFill>
              </a:rPr>
              <a:t> if </a:t>
            </a:r>
            <a:r>
              <a:rPr lang="en-US" sz="2400" dirty="0">
                <a:solidFill>
                  <a:schemeClr val="tx1"/>
                </a:solidFill>
              </a:rPr>
              <a:t>they become ripe during the term of the 2022 Fish Accord Amendment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  <a:endParaRPr lang="en-US" sz="900" dirty="0">
              <a:solidFill>
                <a:schemeClr val="tx1"/>
              </a:solidFill>
            </a:endParaRPr>
          </a:p>
          <a:p>
            <a:pPr lvl="1"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Sturgeon Hatchery Expansion Operation and Maintenance</a:t>
            </a:r>
          </a:p>
          <a:p>
            <a:pPr lvl="1"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Yakima Subbasin Summer/Fall Chinook Production Facilities Construction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18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80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24320035-F569-794D-A942-909B68A45D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8" t="-144" r="27049" b="3024"/>
          <a:stretch/>
        </p:blipFill>
        <p:spPr>
          <a:xfrm>
            <a:off x="0" y="-55500"/>
            <a:ext cx="12192002" cy="6414736"/>
          </a:xfrm>
        </p:spPr>
      </p:pic>
      <p:sp>
        <p:nvSpPr>
          <p:cNvPr id="173" name="Rectangle 172"/>
          <p:cNvSpPr/>
          <p:nvPr/>
        </p:nvSpPr>
        <p:spPr>
          <a:xfrm>
            <a:off x="-68366" y="-24326"/>
            <a:ext cx="12260368" cy="641644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19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64AEE-C4B3-0F43-809F-925A065D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3" y="634772"/>
            <a:ext cx="8446279" cy="63354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accent5"/>
                </a:solidFill>
              </a:rPr>
              <a:t>2024 Fish Accord Status Update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BDF33B3-38E9-A141-904F-277DE7055E07}"/>
              </a:ext>
            </a:extLst>
          </p:cNvPr>
          <p:cNvSpPr txBox="1">
            <a:spLocks/>
          </p:cNvSpPr>
          <p:nvPr/>
        </p:nvSpPr>
        <p:spPr>
          <a:xfrm>
            <a:off x="605403" y="1552359"/>
            <a:ext cx="10834090" cy="4522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The Yakama Nation's current Fish Accord agreement with BPA </a:t>
            </a:r>
            <a:r>
              <a:rPr lang="en-US" sz="2600" dirty="0">
                <a:solidFill>
                  <a:schemeClr val="accent5"/>
                </a:solidFill>
              </a:rPr>
              <a:t>expires September 30, </a:t>
            </a:r>
            <a:r>
              <a:rPr lang="en-US" sz="2600" dirty="0" smtClean="0">
                <a:solidFill>
                  <a:schemeClr val="accent5"/>
                </a:solidFill>
              </a:rPr>
              <a:t>2025.</a:t>
            </a:r>
            <a:endParaRPr lang="en-US" sz="2600" dirty="0">
              <a:solidFill>
                <a:schemeClr val="accent5"/>
              </a:solidFill>
            </a:endParaRP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As part of recent commitments made by the Biden Administration to Columbia Basin salmon restoration, BPA agreed to </a:t>
            </a:r>
            <a:r>
              <a:rPr lang="en-US" sz="2600" dirty="0">
                <a:solidFill>
                  <a:schemeClr val="accent5"/>
                </a:solidFill>
              </a:rPr>
              <a:t>maintain Fish Accords funding for Columbia Basin tribes and states during the next 10 year period. </a:t>
            </a:r>
            <a:r>
              <a:rPr lang="en-US" sz="2600" dirty="0">
                <a:solidFill>
                  <a:schemeClr val="tx1"/>
                </a:solidFill>
              </a:rPr>
              <a:t> </a:t>
            </a: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Under the direction of the Yakama Tribal Council and the </a:t>
            </a:r>
            <a:r>
              <a:rPr lang="en-US" sz="2600" dirty="0" err="1">
                <a:solidFill>
                  <a:schemeClr val="tx1"/>
                </a:solidFill>
              </a:rPr>
              <a:t>F&amp;W</a:t>
            </a:r>
            <a:r>
              <a:rPr lang="en-US" sz="2600" dirty="0">
                <a:solidFill>
                  <a:schemeClr val="tx1"/>
                </a:solidFill>
              </a:rPr>
              <a:t> Committee, Yakama Nation Fisheries will work with the </a:t>
            </a:r>
            <a:r>
              <a:rPr lang="en-US" sz="2600" dirty="0" err="1">
                <a:solidFill>
                  <a:schemeClr val="tx1"/>
                </a:solidFill>
              </a:rPr>
              <a:t>YN</a:t>
            </a:r>
            <a:r>
              <a:rPr lang="en-US" sz="2600" dirty="0">
                <a:solidFill>
                  <a:schemeClr val="tx1"/>
                </a:solidFill>
              </a:rPr>
              <a:t> Office of Legal Counsel to negotiate a renewed agreement with BPA.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14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16784"/>
          <a:stretch/>
        </p:blipFill>
        <p:spPr>
          <a:xfrm>
            <a:off x="809752" y="0"/>
            <a:ext cx="11373701" cy="6353216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809752" y="0"/>
            <a:ext cx="11373701" cy="635654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425AF0-BE9F-8B42-8FA5-AA1AC5EE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203" y="484094"/>
            <a:ext cx="9277585" cy="1116106"/>
          </a:xfrm>
        </p:spPr>
        <p:txBody>
          <a:bodyPr/>
          <a:lstStyle/>
          <a:p>
            <a:r>
              <a:rPr lang="en-US" b="1" dirty="0" smtClean="0">
                <a:solidFill>
                  <a:schemeClr val="accent5"/>
                </a:solidFill>
              </a:rPr>
              <a:t>Accord Historic Context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90446E-5B21-3E49-A8B9-21C4466B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202" y="2071658"/>
            <a:ext cx="10640853" cy="332451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42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</a:rPr>
              <a:t>Y</a:t>
            </a:r>
            <a:r>
              <a:rPr lang="en-US" sz="2400" dirty="0" smtClean="0">
                <a:solidFill>
                  <a:schemeClr val="accent5"/>
                </a:solidFill>
              </a:rPr>
              <a:t>ears of </a:t>
            </a:r>
            <a:r>
              <a:rPr lang="en-US" sz="2400" dirty="0">
                <a:solidFill>
                  <a:schemeClr val="accent5"/>
                </a:solidFill>
              </a:rPr>
              <a:t>litigation </a:t>
            </a:r>
            <a:r>
              <a:rPr lang="en-US" sz="2400" dirty="0">
                <a:solidFill>
                  <a:schemeClr val="tx1"/>
                </a:solidFill>
              </a:rPr>
              <a:t>over federal Columbia River </a:t>
            </a:r>
            <a:r>
              <a:rPr lang="en-US" sz="2400" dirty="0" err="1">
                <a:solidFill>
                  <a:schemeClr val="tx1"/>
                </a:solidFill>
              </a:rPr>
              <a:t>hydrosystem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operations</a:t>
            </a:r>
          </a:p>
          <a:p>
            <a:pPr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In 2008, the BPA, Army </a:t>
            </a:r>
            <a:r>
              <a:rPr lang="en-US" sz="2400" dirty="0">
                <a:solidFill>
                  <a:schemeClr val="tx1"/>
                </a:solidFill>
              </a:rPr>
              <a:t>Corps of Engineers, and </a:t>
            </a:r>
            <a:r>
              <a:rPr lang="en-US" sz="2400" dirty="0" smtClean="0">
                <a:solidFill>
                  <a:schemeClr val="tx1"/>
                </a:solidFill>
              </a:rPr>
              <a:t>Bureau </a:t>
            </a:r>
            <a:r>
              <a:rPr lang="en-US" sz="2400" dirty="0">
                <a:solidFill>
                  <a:schemeClr val="tx1"/>
                </a:solidFill>
              </a:rPr>
              <a:t>of </a:t>
            </a:r>
            <a:r>
              <a:rPr lang="en-US" sz="2400" dirty="0" smtClean="0">
                <a:solidFill>
                  <a:schemeClr val="tx1"/>
                </a:solidFill>
              </a:rPr>
              <a:t>Reclamation, entered </a:t>
            </a:r>
            <a:r>
              <a:rPr lang="en-US" sz="2400" dirty="0">
                <a:solidFill>
                  <a:schemeClr val="tx1"/>
                </a:solidFill>
              </a:rPr>
              <a:t>into </a:t>
            </a: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dirty="0" smtClean="0">
                <a:solidFill>
                  <a:schemeClr val="accent5"/>
                </a:solidFill>
              </a:rPr>
              <a:t>10-Year </a:t>
            </a:r>
            <a:r>
              <a:rPr lang="en-US" sz="2400" dirty="0">
                <a:solidFill>
                  <a:schemeClr val="accent5"/>
                </a:solidFill>
              </a:rPr>
              <a:t>Columbia Basin Fish Accords </a:t>
            </a:r>
            <a:r>
              <a:rPr lang="en-US" sz="2400" dirty="0" smtClean="0">
                <a:solidFill>
                  <a:schemeClr val="accent5"/>
                </a:solidFill>
              </a:rPr>
              <a:t>agreement </a:t>
            </a:r>
            <a:r>
              <a:rPr lang="en-US" sz="2400" dirty="0" smtClean="0">
                <a:solidFill>
                  <a:schemeClr val="tx1"/>
                </a:solidFill>
              </a:rPr>
              <a:t>with </a:t>
            </a:r>
            <a:r>
              <a:rPr lang="en-US" sz="2400" dirty="0">
                <a:solidFill>
                  <a:schemeClr val="tx1"/>
                </a:solidFill>
              </a:rPr>
              <a:t>the Yakama Nation, Umatilla, Warm Springs, and </a:t>
            </a:r>
            <a:r>
              <a:rPr lang="en-US" sz="2400" dirty="0" err="1">
                <a:solidFill>
                  <a:schemeClr val="tx1"/>
                </a:solidFill>
              </a:rPr>
              <a:t>CRITFC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accent5"/>
              </a:solidFill>
            </a:endParaRPr>
          </a:p>
          <a:p>
            <a:pPr marL="0" indent="0">
              <a:buClr>
                <a:schemeClr val="accent5"/>
              </a:buClr>
              <a:buNone/>
            </a:pPr>
            <a:r>
              <a:rPr lang="en-US" sz="2400" dirty="0" smtClean="0">
                <a:solidFill>
                  <a:schemeClr val="accent5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buClr>
                <a:schemeClr val="accent5"/>
              </a:buClr>
              <a:buNone/>
            </a:pPr>
            <a:r>
              <a:rPr lang="en-US" sz="2400" b="1" dirty="0" smtClean="0">
                <a:solidFill>
                  <a:schemeClr val="accent5"/>
                </a:solidFill>
              </a:rPr>
              <a:t>“</a:t>
            </a:r>
            <a:r>
              <a:rPr lang="en-US" sz="2400" b="1" dirty="0">
                <a:solidFill>
                  <a:schemeClr val="accent5"/>
                </a:solidFill>
              </a:rPr>
              <a:t>2008 Fish Accords</a:t>
            </a:r>
            <a:r>
              <a:rPr lang="en-US" sz="2400" b="1" dirty="0" smtClean="0">
                <a:solidFill>
                  <a:schemeClr val="accent5"/>
                </a:solidFill>
              </a:rPr>
              <a:t>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811760" y="6461566"/>
            <a:ext cx="3546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2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" b="8828"/>
          <a:stretch/>
        </p:blipFill>
        <p:spPr>
          <a:xfrm>
            <a:off x="809751" y="-9053"/>
            <a:ext cx="11432313" cy="6871580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4248406" y="4011705"/>
            <a:ext cx="5634472" cy="170321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A487AF55-DDDE-E3B3-F07D-2290759F719C}"/>
              </a:ext>
            </a:extLst>
          </p:cNvPr>
          <p:cNvSpPr txBox="1">
            <a:spLocks/>
          </p:cNvSpPr>
          <p:nvPr/>
        </p:nvSpPr>
        <p:spPr>
          <a:xfrm>
            <a:off x="4248406" y="4138612"/>
            <a:ext cx="5634472" cy="1738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3200" b="1" dirty="0" smtClean="0">
                <a:solidFill>
                  <a:schemeClr val="accent5"/>
                </a:solidFill>
              </a:rPr>
              <a:t>For More Information see:</a:t>
            </a:r>
            <a:endParaRPr lang="en-US" sz="2800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  <a:hlinkClick r:id="rId3"/>
              </a:rPr>
              <a:t>yakamafish-nsn.gov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693905" y="6461566"/>
            <a:ext cx="4724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949B50"/>
                </a:solidFill>
              </a:rPr>
              <a:t>19</a:t>
            </a:r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2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1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70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9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8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7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6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5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4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3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2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1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60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9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8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7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6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5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4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3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2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1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50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9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8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7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6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5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4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3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2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1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40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9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8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7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6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5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4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3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2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1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30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9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8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7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6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5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4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2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1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20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9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8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7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6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5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4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3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2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1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10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9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8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7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6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5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4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3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2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1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100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9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8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7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6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5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4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3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1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2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96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425AF0-BE9F-8B42-8FA5-AA1AC5EE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70" y="484094"/>
            <a:ext cx="8865448" cy="1116106"/>
          </a:xfrm>
        </p:spPr>
        <p:txBody>
          <a:bodyPr/>
          <a:lstStyle/>
          <a:p>
            <a:r>
              <a:rPr lang="en-US" b="1" dirty="0" smtClean="0">
                <a:solidFill>
                  <a:schemeClr val="accent5"/>
                </a:solidFill>
              </a:rPr>
              <a:t>Accord Policy </a:t>
            </a:r>
            <a:r>
              <a:rPr lang="en-US" b="1" dirty="0">
                <a:solidFill>
                  <a:schemeClr val="accent5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90446E-5B21-3E49-A8B9-21C4466B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632" y="1408579"/>
            <a:ext cx="10591420" cy="4952362"/>
          </a:xfrm>
        </p:spPr>
        <p:txBody>
          <a:bodyPr>
            <a:normAutofit/>
          </a:bodyPr>
          <a:lstStyle/>
          <a:p>
            <a:pPr lvl="1"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5"/>
                </a:solidFill>
              </a:rPr>
              <a:t>Expand Treaty </a:t>
            </a:r>
            <a:r>
              <a:rPr lang="en-US" sz="2400" dirty="0">
                <a:solidFill>
                  <a:schemeClr val="accent5"/>
                </a:solidFill>
              </a:rPr>
              <a:t>fishery management capacity</a:t>
            </a:r>
            <a:r>
              <a:rPr lang="en-US" sz="2400" dirty="0">
                <a:solidFill>
                  <a:schemeClr val="tx1"/>
                </a:solidFill>
              </a:rPr>
              <a:t>, consistent with its sovereignty and co-management authority</a:t>
            </a:r>
          </a:p>
          <a:p>
            <a:pPr lvl="1"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</a:rPr>
              <a:t>Put an end to over 15 years of litigation </a:t>
            </a:r>
            <a:r>
              <a:rPr lang="en-US" sz="2400" dirty="0">
                <a:solidFill>
                  <a:schemeClr val="tx1"/>
                </a:solidFill>
              </a:rPr>
              <a:t>which, while generally successful, had not produced significant new or additional federal actions or commitments to improve fish habitat or abundance.</a:t>
            </a:r>
          </a:p>
          <a:p>
            <a:pPr lvl="1"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</a:rPr>
              <a:t>Secure long-term, stable funding </a:t>
            </a:r>
            <a:r>
              <a:rPr lang="en-US" sz="2400" dirty="0">
                <a:solidFill>
                  <a:schemeClr val="tx1"/>
                </a:solidFill>
              </a:rPr>
              <a:t>for current and additional fisheries projects (both ESA and non-ESA).</a:t>
            </a:r>
          </a:p>
          <a:p>
            <a:pPr lvl="1"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5"/>
                </a:solidFill>
              </a:rPr>
              <a:t>Provide guaranteed spill </a:t>
            </a:r>
            <a:r>
              <a:rPr lang="en-US" sz="2400" dirty="0">
                <a:solidFill>
                  <a:schemeClr val="tx1"/>
                </a:solidFill>
              </a:rPr>
              <a:t>at Columbia River System dams, and </a:t>
            </a:r>
            <a:r>
              <a:rPr lang="en-US" sz="2400" dirty="0">
                <a:solidFill>
                  <a:schemeClr val="accent5"/>
                </a:solidFill>
              </a:rPr>
              <a:t>a seat </a:t>
            </a:r>
            <a:r>
              <a:rPr lang="en-US" sz="2400" dirty="0" smtClean="0">
                <a:solidFill>
                  <a:schemeClr val="accent5"/>
                </a:solidFill>
              </a:rPr>
              <a:t>at the table</a:t>
            </a:r>
            <a:r>
              <a:rPr lang="en-US" sz="2400" dirty="0" smtClean="0">
                <a:solidFill>
                  <a:schemeClr val="tx1"/>
                </a:solidFill>
              </a:rPr>
              <a:t> for </a:t>
            </a:r>
            <a:r>
              <a:rPr lang="en-US" sz="2400" dirty="0">
                <a:solidFill>
                  <a:schemeClr val="tx1"/>
                </a:solidFill>
              </a:rPr>
              <a:t>tribes </a:t>
            </a: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support ongoing Treaty fisheries advocacy in hydro </a:t>
            </a:r>
            <a:r>
              <a:rPr lang="en-US" sz="2400" dirty="0" smtClean="0">
                <a:solidFill>
                  <a:schemeClr val="tx1"/>
                </a:solidFill>
              </a:rPr>
              <a:t>management.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811760" y="6461566"/>
            <a:ext cx="3546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3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72" name="Picture 1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03" y="170833"/>
            <a:ext cx="2151888" cy="12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98BB21-988F-0649-8E17-C816CFC17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216" y="1719796"/>
            <a:ext cx="2179320" cy="302194"/>
          </a:xfrm>
          <a:noFill/>
        </p:spPr>
        <p:txBody>
          <a:bodyPr anchor="t"/>
          <a:lstStyle/>
          <a:p>
            <a:pPr algn="l"/>
            <a:r>
              <a:rPr lang="en-US" sz="2000" b="1" u="sng" dirty="0">
                <a:solidFill>
                  <a:schemeClr val="tx1"/>
                </a:solidFill>
              </a:rPr>
              <a:t>Yakima Basin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75209B-A519-594F-BC0F-173762829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21667" y="1719796"/>
            <a:ext cx="2182092" cy="327499"/>
          </a:xfrm>
          <a:noFill/>
        </p:spPr>
        <p:txBody>
          <a:bodyPr anchor="t"/>
          <a:lstStyle/>
          <a:p>
            <a:pPr algn="l"/>
            <a:r>
              <a:rPr lang="en-US" sz="2000" b="1" u="sng" dirty="0">
                <a:solidFill>
                  <a:schemeClr val="tx1"/>
                </a:solidFill>
              </a:rPr>
              <a:t>Klickitat </a:t>
            </a:r>
            <a:r>
              <a:rPr lang="en-US" sz="2000" b="1" u="sng" dirty="0" smtClean="0">
                <a:solidFill>
                  <a:schemeClr val="tx1"/>
                </a:solidFill>
              </a:rPr>
              <a:t>Basin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2E79E-107E-2A46-BF6E-20A18B73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366873"/>
            <a:ext cx="9277585" cy="64994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Historic Benefits: </a:t>
            </a:r>
            <a:r>
              <a:rPr lang="en-US" dirty="0">
                <a:solidFill>
                  <a:schemeClr val="accent5"/>
                </a:solidFill>
              </a:rPr>
              <a:t>ESA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&amp;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Non-ESA</a:t>
            </a:r>
            <a:r>
              <a:rPr lang="en-US" dirty="0">
                <a:solidFill>
                  <a:schemeClr val="tx1"/>
                </a:solidFill>
              </a:rPr>
              <a:t> Species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A83737-E136-C344-89C0-14676783B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6215" y="2049274"/>
            <a:ext cx="2774023" cy="3064508"/>
          </a:xfrm>
        </p:spPr>
        <p:txBody>
          <a:bodyPr>
            <a:noAutofit/>
          </a:bodyPr>
          <a:lstStyle/>
          <a:p>
            <a:pPr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Spring Chinook</a:t>
            </a:r>
          </a:p>
          <a:p>
            <a:pPr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Summer Chinook</a:t>
            </a:r>
          </a:p>
          <a:p>
            <a:pPr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Fall Chinook</a:t>
            </a:r>
          </a:p>
          <a:p>
            <a:pPr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5"/>
                </a:solidFill>
              </a:rPr>
              <a:t>Steelhead</a:t>
            </a:r>
          </a:p>
          <a:p>
            <a:pPr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Coho</a:t>
            </a:r>
          </a:p>
          <a:p>
            <a:pPr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Pacific Lamprey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F04033-9472-D04B-B327-5934FAA79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21667" y="2049274"/>
            <a:ext cx="2460924" cy="1019916"/>
          </a:xfrm>
        </p:spPr>
        <p:txBody>
          <a:bodyPr>
            <a:normAutofit fontScale="92500"/>
          </a:bodyPr>
          <a:lstStyle/>
          <a:p>
            <a:pPr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Spring Chinook</a:t>
            </a:r>
          </a:p>
          <a:p>
            <a:pPr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5"/>
                </a:solidFill>
              </a:rPr>
              <a:t>Steelhead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01" name="Group 200"/>
          <p:cNvGrpSpPr/>
          <p:nvPr/>
        </p:nvGrpSpPr>
        <p:grpSpPr>
          <a:xfrm>
            <a:off x="6296996" y="1719796"/>
            <a:ext cx="2462956" cy="3826557"/>
            <a:chOff x="6205556" y="1509484"/>
            <a:chExt cx="2462956" cy="2116486"/>
          </a:xfrm>
        </p:grpSpPr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xmlns="" id="{E998BB21-988F-0649-8E17-C816CFC176E3}"/>
                </a:ext>
              </a:extLst>
            </p:cNvPr>
            <p:cNvSpPr txBox="1">
              <a:spLocks/>
            </p:cNvSpPr>
            <p:nvPr/>
          </p:nvSpPr>
          <p:spPr>
            <a:xfrm>
              <a:off x="6205556" y="1509484"/>
              <a:ext cx="2462956" cy="203155"/>
            </a:xfrm>
            <a:prstGeom prst="rect">
              <a:avLst/>
            </a:prstGeom>
            <a:noFill/>
          </p:spPr>
          <p:txBody>
            <a:bodyPr vert="horz" lIns="91440" tIns="0" rIns="91440" bIns="0" rtlCol="0" anchor="t" anchorCtr="0">
              <a:noAutofit/>
            </a:bodyPr>
            <a:lstStyle>
              <a:lvl1pPr marL="0" indent="0" algn="ctr" defTabSz="914400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sz="18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75000"/>
                <a:buFont typeface="Wingdings" pitchFamily="2" charset="2"/>
                <a:buNone/>
                <a:defRPr sz="20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sz="18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75000"/>
                <a:buFont typeface="Wingdings" pitchFamily="2" charset="2"/>
                <a:buNone/>
                <a:defRPr sz="16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sz="16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75000"/>
                <a:buFont typeface="Wingdings" pitchFamily="2" charset="2"/>
                <a:buNone/>
                <a:defRPr lang="en-US" sz="16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lang="en-US" sz="1600" b="1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75000"/>
                <a:buFont typeface="Wingdings" pitchFamily="2" charset="2"/>
                <a:buNone/>
                <a:defRPr lang="en-US" sz="1600" b="1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lang="en-US" sz="1600" b="1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b="1" u="sng" dirty="0" smtClean="0">
                  <a:solidFill>
                    <a:schemeClr val="tx1"/>
                  </a:solidFill>
                </a:rPr>
                <a:t>Upper Columbia</a:t>
              </a:r>
              <a:endParaRPr lang="en-US" sz="20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xmlns="" id="{8ECE72F5-EE1E-F54F-9552-092B63E19298}"/>
                </a:ext>
              </a:extLst>
            </p:cNvPr>
            <p:cNvSpPr txBox="1">
              <a:spLocks/>
            </p:cNvSpPr>
            <p:nvPr/>
          </p:nvSpPr>
          <p:spPr>
            <a:xfrm>
              <a:off x="6205556" y="1728445"/>
              <a:ext cx="2296286" cy="1897525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>
                <a:buFont typeface="Wingdings" panose="05000000000000000000" pitchFamily="2" charset="2"/>
                <a:buChar char="§"/>
              </a:pPr>
              <a:r>
                <a:rPr lang="en-US" b="1" dirty="0">
                  <a:solidFill>
                    <a:schemeClr val="accent5"/>
                  </a:solidFill>
                </a:rPr>
                <a:t>Spring Chinook</a:t>
              </a:r>
            </a:p>
            <a:p>
              <a:pPr marL="228600" indent="-228600">
                <a:buFont typeface="Wingdings" panose="05000000000000000000" pitchFamily="2" charset="2"/>
                <a:buChar char="§"/>
              </a:pPr>
              <a:r>
                <a:rPr lang="en-US" b="1" dirty="0">
                  <a:solidFill>
                    <a:schemeClr val="accent5"/>
                  </a:solidFill>
                </a:rPr>
                <a:t>Steelhead</a:t>
              </a:r>
            </a:p>
            <a:p>
              <a:pPr marL="228600" indent="-228600">
                <a:buFont typeface="Wingdings" panose="05000000000000000000" pitchFamily="2" charset="2"/>
                <a:buChar char="§"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Coho</a:t>
              </a:r>
            </a:p>
            <a:p>
              <a:pPr marL="228600" indent="-228600">
                <a:buFont typeface="Wingdings" panose="05000000000000000000" pitchFamily="2" charset="2"/>
                <a:buChar char="§"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Pacific Lamprey</a:t>
              </a: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9088896" y="1719796"/>
            <a:ext cx="2912874" cy="891634"/>
            <a:chOff x="9098040" y="1509484"/>
            <a:chExt cx="2262051" cy="891634"/>
          </a:xfrm>
        </p:grpSpPr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xmlns="" id="{7775209B-A519-594F-BC0F-173762829DA6}"/>
                </a:ext>
              </a:extLst>
            </p:cNvPr>
            <p:cNvSpPr txBox="1">
              <a:spLocks/>
            </p:cNvSpPr>
            <p:nvPr/>
          </p:nvSpPr>
          <p:spPr>
            <a:xfrm>
              <a:off x="9098040" y="1509484"/>
              <a:ext cx="2262051" cy="292287"/>
            </a:xfrm>
            <a:prstGeom prst="rect">
              <a:avLst/>
            </a:prstGeom>
            <a:noFill/>
          </p:spPr>
          <p:txBody>
            <a:bodyPr vert="horz" lIns="91440" tIns="0" rIns="91440" bIns="0" rtlCol="0" anchor="t" anchorCtr="0">
              <a:noAutofit/>
            </a:bodyPr>
            <a:lstStyle>
              <a:lvl1pPr marL="0" indent="0" algn="ctr" defTabSz="914400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sz="18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75000"/>
                <a:buFont typeface="Wingdings" pitchFamily="2" charset="2"/>
                <a:buNone/>
                <a:defRPr sz="20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sz="18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75000"/>
                <a:buFont typeface="Wingdings" pitchFamily="2" charset="2"/>
                <a:buNone/>
                <a:defRPr sz="16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sz="16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75000"/>
                <a:buFont typeface="Wingdings" pitchFamily="2" charset="2"/>
                <a:buNone/>
                <a:defRPr lang="en-US" sz="1600" b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lang="en-US" sz="1600" b="1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75000"/>
                <a:buFont typeface="Wingdings" pitchFamily="2" charset="2"/>
                <a:buNone/>
                <a:defRPr lang="en-US" sz="1600" b="1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 lang="en-US" sz="1600" b="1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600"/>
                </a:spcBef>
              </a:pPr>
              <a:r>
                <a:rPr lang="en-US" sz="2000" b="1" u="sng" dirty="0" err="1" smtClean="0">
                  <a:solidFill>
                    <a:schemeClr val="tx1"/>
                  </a:solidFill>
                </a:rPr>
                <a:t>Mainstem</a:t>
              </a:r>
              <a:r>
                <a:rPr lang="en-US" sz="2000" b="1" u="sng" dirty="0" smtClean="0">
                  <a:solidFill>
                    <a:schemeClr val="tx1"/>
                  </a:solidFill>
                </a:rPr>
                <a:t> Columbia</a:t>
              </a:r>
              <a:endParaRPr lang="en-US" sz="20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10" name="Content Placeholder 3">
              <a:extLst>
                <a:ext uri="{FF2B5EF4-FFF2-40B4-BE49-F238E27FC236}">
                  <a16:creationId xmlns:a16="http://schemas.microsoft.com/office/drawing/2014/main" xmlns="" id="{45FBA320-F9E9-994E-9B11-B4198983AB1D}"/>
                </a:ext>
              </a:extLst>
            </p:cNvPr>
            <p:cNvSpPr txBox="1">
              <a:spLocks/>
            </p:cNvSpPr>
            <p:nvPr/>
          </p:nvSpPr>
          <p:spPr>
            <a:xfrm>
              <a:off x="9098040" y="1838962"/>
              <a:ext cx="2179320" cy="56215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>
                <a:buFont typeface="Wingdings" panose="05000000000000000000" pitchFamily="2" charset="2"/>
                <a:buChar char="§"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White Sturgeon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12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11811760" y="6461566"/>
            <a:ext cx="3546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4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9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80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9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78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77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76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75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74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73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72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71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70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9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68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67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66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65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64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63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62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61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60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9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58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57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56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55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54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53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52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51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50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9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48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47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46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45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44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43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42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41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40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9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38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37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36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35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34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33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32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31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30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9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28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26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25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24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23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22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21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20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9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18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17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16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15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14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13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12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11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10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9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1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108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107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3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106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4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105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104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6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103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7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102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8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101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9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100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99" name="Group 198"/>
          <p:cNvGrpSpPr/>
          <p:nvPr/>
        </p:nvGrpSpPr>
        <p:grpSpPr>
          <a:xfrm>
            <a:off x="-292881" y="5646532"/>
            <a:ext cx="12481833" cy="1218266"/>
            <a:chOff x="-292881" y="5052172"/>
            <a:chExt cx="12481833" cy="1218266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r="16699"/>
            <a:stretch/>
          </p:blipFill>
          <p:spPr>
            <a:xfrm>
              <a:off x="5994454" y="5052172"/>
              <a:ext cx="2122487" cy="120912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183" name="TextBox 182"/>
            <p:cNvSpPr txBox="1"/>
            <p:nvPr/>
          </p:nvSpPr>
          <p:spPr>
            <a:xfrm>
              <a:off x="5994454" y="5882672"/>
              <a:ext cx="2127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Tkwinat</a:t>
              </a:r>
              <a:r>
                <a:rPr lang="en-US" b="1" dirty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;</a:t>
              </a:r>
              <a:r>
                <a:rPr lang="en-US" b="1" dirty="0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b="1" dirty="0" err="1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Núsux</a:t>
              </a:r>
              <a:endParaRPr lang="en-US" b="1" dirty="0">
                <a:solidFill>
                  <a:srgbClr val="FFFF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8" r="2288" b="11313"/>
            <a:stretch/>
          </p:blipFill>
          <p:spPr>
            <a:xfrm>
              <a:off x="8104587" y="5061316"/>
              <a:ext cx="2139823" cy="1205659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86" name="TextBox 185"/>
            <p:cNvSpPr txBox="1"/>
            <p:nvPr/>
          </p:nvSpPr>
          <p:spPr>
            <a:xfrm>
              <a:off x="8128349" y="5864384"/>
              <a:ext cx="2127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Sinux</a:t>
              </a:r>
              <a:endParaRPr lang="en-US" b="1" dirty="0">
                <a:solidFill>
                  <a:srgbClr val="FFFF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87" name="Picture 18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662" r="6267"/>
            <a:stretch/>
          </p:blipFill>
          <p:spPr>
            <a:xfrm>
              <a:off x="10234750" y="5061316"/>
              <a:ext cx="1954202" cy="1209122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188" name="TextBox 187"/>
            <p:cNvSpPr txBox="1"/>
            <p:nvPr/>
          </p:nvSpPr>
          <p:spPr>
            <a:xfrm>
              <a:off x="10715455" y="5873528"/>
              <a:ext cx="1152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 err="1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Wilaps</a:t>
              </a:r>
              <a:endParaRPr lang="en-US" b="1" dirty="0">
                <a:solidFill>
                  <a:srgbClr val="FFFF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90" name="Picture 18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8490" y="5052172"/>
              <a:ext cx="2095462" cy="1209124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191" name="TextBox 190"/>
            <p:cNvSpPr txBox="1"/>
            <p:nvPr/>
          </p:nvSpPr>
          <p:spPr>
            <a:xfrm>
              <a:off x="3957237" y="5873528"/>
              <a:ext cx="2127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Kálux</a:t>
              </a:r>
              <a:endParaRPr lang="en-US" b="1" dirty="0">
                <a:solidFill>
                  <a:srgbClr val="FFFF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93" name="Picture 19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96" t="12122" r="10284" b="26559"/>
            <a:stretch/>
          </p:blipFill>
          <p:spPr>
            <a:xfrm>
              <a:off x="-27433" y="5052172"/>
              <a:ext cx="1944847" cy="1209124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94" name="TextBox 193"/>
            <p:cNvSpPr txBox="1"/>
            <p:nvPr/>
          </p:nvSpPr>
          <p:spPr>
            <a:xfrm>
              <a:off x="-292881" y="5855240"/>
              <a:ext cx="2127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Shusháynsh</a:t>
              </a:r>
              <a:endParaRPr lang="en-US" b="1" dirty="0">
                <a:solidFill>
                  <a:srgbClr val="FFFF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0"/>
            <a:stretch/>
          </p:blipFill>
          <p:spPr>
            <a:xfrm>
              <a:off x="1897395" y="5052172"/>
              <a:ext cx="2002778" cy="120912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97" name="TextBox 196"/>
            <p:cNvSpPr txBox="1"/>
            <p:nvPr/>
          </p:nvSpPr>
          <p:spPr>
            <a:xfrm>
              <a:off x="1897395" y="5873528"/>
              <a:ext cx="2038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Asum</a:t>
              </a:r>
              <a:r>
                <a:rPr lang="en-US" b="1" dirty="0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; </a:t>
              </a:r>
              <a:r>
                <a:rPr lang="en-US" b="1" dirty="0" err="1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K’súyas</a:t>
              </a:r>
              <a:endParaRPr lang="en-US" b="1" dirty="0">
                <a:solidFill>
                  <a:srgbClr val="FFFF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7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B2D957-C0E7-CF45-8CC2-57F8D043D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31" y="308162"/>
            <a:ext cx="9277585" cy="1116106"/>
          </a:xfrm>
        </p:spPr>
        <p:txBody>
          <a:bodyPr/>
          <a:lstStyle/>
          <a:p>
            <a:r>
              <a:rPr lang="en-US" b="1" dirty="0" smtClean="0"/>
              <a:t>Benefits</a:t>
            </a:r>
            <a:r>
              <a:rPr lang="en-US" b="1" dirty="0"/>
              <a:t>: Stable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C622C8-3567-054C-A011-652917741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281" y="1395539"/>
            <a:ext cx="11306547" cy="490584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b="1" u="sng" dirty="0" smtClean="0">
                <a:solidFill>
                  <a:schemeClr val="accent6"/>
                </a:solidFill>
              </a:rPr>
              <a:t>Historically</a:t>
            </a:r>
            <a:r>
              <a:rPr lang="en-US" sz="2400" b="1" dirty="0" smtClean="0">
                <a:solidFill>
                  <a:schemeClr val="accent6"/>
                </a:solidFill>
              </a:rPr>
              <a:t>: </a:t>
            </a:r>
            <a:r>
              <a:rPr lang="en-US" sz="2400" dirty="0" err="1" smtClean="0">
                <a:solidFill>
                  <a:schemeClr val="accent5"/>
                </a:solidFill>
              </a:rPr>
              <a:t>YN</a:t>
            </a:r>
            <a:r>
              <a:rPr lang="en-US" sz="2400" dirty="0" smtClean="0">
                <a:solidFill>
                  <a:schemeClr val="accent5"/>
                </a:solidFill>
              </a:rPr>
              <a:t> </a:t>
            </a:r>
            <a:r>
              <a:rPr lang="en-US" sz="2400" dirty="0">
                <a:solidFill>
                  <a:schemeClr val="accent5"/>
                </a:solidFill>
              </a:rPr>
              <a:t>competed for funding on </a:t>
            </a:r>
            <a:r>
              <a:rPr lang="en-US" sz="2400" dirty="0" smtClean="0">
                <a:solidFill>
                  <a:schemeClr val="accent5"/>
                </a:solidFill>
              </a:rPr>
              <a:t>annual funding cycles</a:t>
            </a:r>
          </a:p>
          <a:p>
            <a:pPr lvl="1"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 Limited project scale &amp; inhibited strategic planning</a:t>
            </a:r>
            <a:endParaRPr lang="en-US" sz="2200" dirty="0">
              <a:solidFill>
                <a:schemeClr val="tx1"/>
              </a:solidFill>
            </a:endParaRPr>
          </a:p>
          <a:p>
            <a:pPr lvl="1"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 Significant </a:t>
            </a:r>
            <a:r>
              <a:rPr lang="en-US" sz="2200" dirty="0">
                <a:solidFill>
                  <a:schemeClr val="tx1"/>
                </a:solidFill>
              </a:rPr>
              <a:t>staff time to </a:t>
            </a:r>
            <a:r>
              <a:rPr lang="en-US" sz="2200" dirty="0" smtClean="0">
                <a:solidFill>
                  <a:schemeClr val="tx1"/>
                </a:solidFill>
              </a:rPr>
              <a:t>compete</a:t>
            </a:r>
            <a:endParaRPr lang="en-US" sz="2200" dirty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2400"/>
              </a:spcBef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chemeClr val="accent6"/>
                </a:solidFill>
              </a:rPr>
              <a:t>Now</a:t>
            </a:r>
            <a:r>
              <a:rPr lang="en-US" sz="2400" b="1" dirty="0">
                <a:solidFill>
                  <a:schemeClr val="accent6"/>
                </a:solidFill>
              </a:rPr>
              <a:t>: </a:t>
            </a:r>
            <a:r>
              <a:rPr lang="en-US" sz="2400" dirty="0">
                <a:solidFill>
                  <a:schemeClr val="accent5"/>
                </a:solidFill>
              </a:rPr>
              <a:t>Stable funding </a:t>
            </a:r>
            <a:r>
              <a:rPr lang="en-US" sz="2400" dirty="0">
                <a:solidFill>
                  <a:schemeClr val="tx1"/>
                </a:solidFill>
              </a:rPr>
              <a:t>and carryforward allows </a:t>
            </a:r>
            <a:r>
              <a:rPr lang="en-US" sz="2400" dirty="0" err="1">
                <a:solidFill>
                  <a:schemeClr val="tx1"/>
                </a:solidFill>
              </a:rPr>
              <a:t>YN</a:t>
            </a:r>
            <a:r>
              <a:rPr lang="en-US" sz="2400" dirty="0">
                <a:solidFill>
                  <a:schemeClr val="tx1"/>
                </a:solidFill>
              </a:rPr>
              <a:t> to spend majority of funds</a:t>
            </a:r>
          </a:p>
          <a:p>
            <a:pPr lvl="1"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 Accord </a:t>
            </a:r>
            <a:r>
              <a:rPr lang="en-US" sz="2200" dirty="0">
                <a:solidFill>
                  <a:schemeClr val="tx1"/>
                </a:solidFill>
              </a:rPr>
              <a:t>enables </a:t>
            </a:r>
            <a:r>
              <a:rPr lang="en-US" sz="2200" dirty="0">
                <a:solidFill>
                  <a:schemeClr val="accent5"/>
                </a:solidFill>
              </a:rPr>
              <a:t>large scale restoration</a:t>
            </a:r>
            <a:r>
              <a:rPr lang="en-US" sz="2200" dirty="0">
                <a:solidFill>
                  <a:schemeClr val="tx1"/>
                </a:solidFill>
              </a:rPr>
              <a:t>, cost shares, experimental projects</a:t>
            </a:r>
          </a:p>
          <a:p>
            <a:pPr marL="457200">
              <a:spcBef>
                <a:spcPts val="600"/>
              </a:spcBef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 Facilitates </a:t>
            </a:r>
            <a:r>
              <a:rPr lang="en-US" sz="2200" dirty="0" err="1">
                <a:solidFill>
                  <a:schemeClr val="accent5"/>
                </a:solidFill>
              </a:rPr>
              <a:t>YN</a:t>
            </a:r>
            <a:r>
              <a:rPr lang="en-US" sz="2200" dirty="0">
                <a:solidFill>
                  <a:schemeClr val="accent5"/>
                </a:solidFill>
              </a:rPr>
              <a:t> leadership </a:t>
            </a:r>
            <a:r>
              <a:rPr lang="en-US" sz="2200" dirty="0">
                <a:solidFill>
                  <a:schemeClr val="tx1"/>
                </a:solidFill>
              </a:rPr>
              <a:t>in regional habitat project design, prioritization </a:t>
            </a:r>
          </a:p>
          <a:p>
            <a:pPr marL="457200">
              <a:spcBef>
                <a:spcPts val="600"/>
              </a:spcBef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accent5"/>
                </a:solidFill>
              </a:rPr>
              <a:t> Hire </a:t>
            </a:r>
            <a:r>
              <a:rPr lang="en-US" sz="2200" dirty="0">
                <a:solidFill>
                  <a:schemeClr val="accent5"/>
                </a:solidFill>
              </a:rPr>
              <a:t>and keep excellent staff </a:t>
            </a:r>
            <a:r>
              <a:rPr lang="en-US" sz="2200" dirty="0">
                <a:solidFill>
                  <a:schemeClr val="tx1"/>
                </a:solidFill>
              </a:rPr>
              <a:t>– maintain low employee turnover rates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811760" y="6461566"/>
            <a:ext cx="3546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5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1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7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5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4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3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0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2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1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0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48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7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3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1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38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6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5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4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3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6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5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4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3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18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4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3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1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0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08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7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4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3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2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1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0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99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98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7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6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5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4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3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2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1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08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02ABB-0AF4-E14A-B4FC-E6BCAFE80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3033424"/>
          </a:xfrm>
        </p:spPr>
        <p:txBody>
          <a:bodyPr>
            <a:normAutofit/>
          </a:bodyPr>
          <a:lstStyle/>
          <a:p>
            <a:r>
              <a:rPr lang="en-US" dirty="0"/>
              <a:t>Leadership in Implementing  Fish &amp; Wildlife Management  Projects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9E4B84FF-4353-AF47-B509-634DF3C7E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46" r="3730" b="37202"/>
          <a:stretch/>
        </p:blipFill>
        <p:spPr>
          <a:xfrm>
            <a:off x="5968072" y="822618"/>
            <a:ext cx="4520621" cy="3837667"/>
          </a:xfr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3729AA-0537-8B45-9BC9-06B01FCF1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4227" y="5019321"/>
            <a:ext cx="2669689" cy="835673"/>
          </a:xfrm>
        </p:spPr>
        <p:txBody>
          <a:bodyPr>
            <a:normAutofit fontScale="92500" lnSpcReduction="10000"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hlinkClick r:id="rId4"/>
              </a:rPr>
              <a:t>See: yakamafish-nsn.gov    </a:t>
            </a:r>
          </a:p>
          <a:p>
            <a:r>
              <a:rPr lang="en-US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600" dirty="0" smtClean="0">
                <a:solidFill>
                  <a:srgbClr val="0070C0"/>
                </a:solidFill>
              </a:rPr>
              <a:t>Our Work </a:t>
            </a:r>
            <a:r>
              <a:rPr lang="en-US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en-US" sz="1600" dirty="0">
                <a:solidFill>
                  <a:srgbClr val="0070C0"/>
                </a:solidFill>
              </a:rPr>
              <a:t>Videos</a:t>
            </a:r>
            <a:r>
              <a:rPr lang="en-US" sz="1600" dirty="0" smtClean="0">
                <a:solidFill>
                  <a:srgbClr val="0070C0"/>
                </a:solidFill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Restoration </a:t>
            </a:r>
            <a:r>
              <a:rPr lang="en-US" sz="1600" dirty="0">
                <a:solidFill>
                  <a:srgbClr val="0070C0"/>
                </a:solidFill>
              </a:rPr>
              <a:t>Stories</a:t>
            </a:r>
            <a:endParaRPr lang="en-US" sz="1600" dirty="0">
              <a:solidFill>
                <a:srgbClr val="0070C0"/>
              </a:solidFill>
              <a:hlinkClick r:id="rId5">
                <a:extLst>
                  <a:ext uri="{A12FA001-AC4F-418D-AE19-62706E023703}">
                    <ahyp:hlinkClr xmlns:lc="http://schemas.openxmlformats.org/drawingml/2006/lockedCanvas"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sz="1600" dirty="0">
              <a:solidFill>
                <a:srgbClr val="FFC000"/>
              </a:solidFill>
              <a:hlinkClick r:id="rId4"/>
            </a:endParaRPr>
          </a:p>
          <a:p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811760" y="6461566"/>
            <a:ext cx="3546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6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3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2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71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70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9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8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6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5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4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3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2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61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60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9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8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7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6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4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3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2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51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50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9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7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6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5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4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3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2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41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40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9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8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6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5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4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3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2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30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9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8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7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5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4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3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2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21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20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9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8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6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5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3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2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11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10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9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8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7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5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4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3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2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101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100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9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8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7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6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5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1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4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3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5" name="Rectangle 174"/>
          <p:cNvSpPr/>
          <p:nvPr/>
        </p:nvSpPr>
        <p:spPr>
          <a:xfrm>
            <a:off x="809752" y="188434"/>
            <a:ext cx="10111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8A8D09"/>
                </a:solidFill>
              </a:rPr>
              <a:t>Accord Implementation: </a:t>
            </a:r>
            <a:r>
              <a:rPr lang="en-US" sz="2800" b="1" dirty="0" err="1" smtClean="0">
                <a:solidFill>
                  <a:srgbClr val="8A8D09"/>
                </a:solidFill>
              </a:rPr>
              <a:t>YN</a:t>
            </a:r>
            <a:r>
              <a:rPr lang="en-US" sz="2800" b="1" dirty="0" smtClean="0">
                <a:solidFill>
                  <a:srgbClr val="8A8D09"/>
                </a:solidFill>
              </a:rPr>
              <a:t> Status and Trends Reporting</a:t>
            </a:r>
            <a:endParaRPr lang="en-US" sz="2800" b="1" dirty="0">
              <a:solidFill>
                <a:srgbClr val="8A8D09"/>
              </a:solidFill>
            </a:endParaRP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667" y="4492706"/>
            <a:ext cx="3399695" cy="200749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8" name="TextBox 177"/>
          <p:cNvSpPr txBox="1"/>
          <p:nvPr/>
        </p:nvSpPr>
        <p:spPr>
          <a:xfrm>
            <a:off x="6363368" y="1994281"/>
            <a:ext cx="584063" cy="156966"/>
          </a:xfrm>
          <a:prstGeom prst="rect">
            <a:avLst/>
          </a:prstGeom>
          <a:solidFill>
            <a:schemeClr val="accent6">
              <a:lumMod val="75000"/>
              <a:alpha val="56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2008-2023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249085" y="6454299"/>
            <a:ext cx="1335162" cy="110800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 reported as of 1/11/2024</a:t>
            </a:r>
            <a:endParaRPr 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6656" r="1394" b="2878"/>
          <a:stretch/>
        </p:blipFill>
        <p:spPr>
          <a:xfrm>
            <a:off x="812016" y="812779"/>
            <a:ext cx="5081301" cy="60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42065" cy="6858000"/>
          </a:xfrm>
          <a:prstGeom prst="rect">
            <a:avLst/>
          </a:prstGeom>
        </p:spPr>
      </p:pic>
      <p:sp>
        <p:nvSpPr>
          <p:cNvPr id="174" name="Rectangle 173"/>
          <p:cNvSpPr/>
          <p:nvPr/>
        </p:nvSpPr>
        <p:spPr>
          <a:xfrm>
            <a:off x="401701" y="-166995"/>
            <a:ext cx="11840363" cy="702935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811760" y="6461566"/>
            <a:ext cx="3546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7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3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2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71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70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9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8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6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5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4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3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2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61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60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9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8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7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6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4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3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2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51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50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9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7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6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5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4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3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2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41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40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9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8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6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5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4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3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2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30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9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8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7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5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4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3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2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21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20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9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8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6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5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3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2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11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10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9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8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7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5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4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3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2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101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100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9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8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7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6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5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1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4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3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5" name="Rectangle 174"/>
          <p:cNvSpPr/>
          <p:nvPr/>
        </p:nvSpPr>
        <p:spPr>
          <a:xfrm>
            <a:off x="874714" y="191156"/>
            <a:ext cx="45704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8A8D09"/>
                </a:solidFill>
              </a:rPr>
              <a:t>2023 Highlights: </a:t>
            </a:r>
          </a:p>
          <a:p>
            <a:r>
              <a:rPr lang="en-US" sz="3600" b="1" dirty="0" smtClean="0">
                <a:solidFill>
                  <a:srgbClr val="8A8D09"/>
                </a:solidFill>
              </a:rPr>
              <a:t>Habitat Restoration</a:t>
            </a:r>
            <a:endParaRPr lang="en-US" sz="3600" b="1" dirty="0">
              <a:solidFill>
                <a:srgbClr val="8A8D09"/>
              </a:solidFill>
            </a:endParaRPr>
          </a:p>
        </p:txBody>
      </p:sp>
      <p:sp>
        <p:nvSpPr>
          <p:cNvPr id="179" name="Content Placeholder 2">
            <a:extLst>
              <a:ext uri="{FF2B5EF4-FFF2-40B4-BE49-F238E27FC236}">
                <a16:creationId xmlns:a16="http://schemas.microsoft.com/office/drawing/2014/main" xmlns="" id="{F40895E6-D623-E74E-8F3B-62037753A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1808736"/>
            <a:ext cx="5690382" cy="414496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3 habitat restoration projects in Upper </a:t>
            </a:r>
            <a:r>
              <a:rPr lang="en-US" sz="2600" dirty="0" smtClean="0">
                <a:solidFill>
                  <a:schemeClr val="tx1"/>
                </a:solidFill>
              </a:rPr>
              <a:t>Columbia</a:t>
            </a:r>
          </a:p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Upper Yakima large wood, vegetation replanting</a:t>
            </a:r>
          </a:p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Fish passage, habitat improvements in Simcoe and </a:t>
            </a:r>
            <a:r>
              <a:rPr lang="en-US" sz="2600" dirty="0" err="1" smtClean="0">
                <a:solidFill>
                  <a:schemeClr val="tx1"/>
                </a:solidFill>
              </a:rPr>
              <a:t>Wahtum</a:t>
            </a:r>
            <a:r>
              <a:rPr lang="en-US" sz="2600" dirty="0" smtClean="0">
                <a:solidFill>
                  <a:schemeClr val="tx1"/>
                </a:solidFill>
              </a:rPr>
              <a:t> Creeks</a:t>
            </a:r>
          </a:p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Southern Ceded wet meadow, flow restoration, passage improvement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t="13499" r="13675" b="12293"/>
          <a:stretch/>
        </p:blipFill>
        <p:spPr>
          <a:xfrm>
            <a:off x="6565096" y="42611"/>
            <a:ext cx="5727031" cy="6689559"/>
          </a:xfrm>
          <a:prstGeom prst="rect">
            <a:avLst/>
          </a:prstGeom>
        </p:spPr>
      </p:pic>
      <p:cxnSp>
        <p:nvCxnSpPr>
          <p:cNvPr id="180" name="Straight Connector 179"/>
          <p:cNvCxnSpPr/>
          <p:nvPr/>
        </p:nvCxnSpPr>
        <p:spPr>
          <a:xfrm>
            <a:off x="6442271" y="3101710"/>
            <a:ext cx="1752311" cy="529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5594684" y="2046474"/>
            <a:ext cx="2671011" cy="4165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5594684" y="1320003"/>
            <a:ext cx="2959769" cy="71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6234779" y="4160209"/>
            <a:ext cx="1886537" cy="813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6096001" y="5217100"/>
            <a:ext cx="1808746" cy="296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0" y="0"/>
            <a:ext cx="12209792" cy="6862355"/>
          </a:xfrm>
          <a:prstGeom prst="rect">
            <a:avLst/>
          </a:prstGeom>
        </p:spPr>
      </p:pic>
      <p:sp>
        <p:nvSpPr>
          <p:cNvPr id="176" name="Rectangle 175"/>
          <p:cNvSpPr/>
          <p:nvPr/>
        </p:nvSpPr>
        <p:spPr>
          <a:xfrm>
            <a:off x="723801" y="-159701"/>
            <a:ext cx="11481314" cy="702935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811760" y="6461566"/>
            <a:ext cx="3546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8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3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2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71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70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9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8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6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5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4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3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2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61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60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9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8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7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6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4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3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2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51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50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9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7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6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5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4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3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2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41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40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9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8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6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5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4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3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2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30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9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8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7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5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4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3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2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21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20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9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8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6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5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3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2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11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10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9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8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7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5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4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3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2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101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100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9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8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7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6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5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1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4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3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5" name="Rectangle 174"/>
          <p:cNvSpPr/>
          <p:nvPr/>
        </p:nvSpPr>
        <p:spPr>
          <a:xfrm>
            <a:off x="809752" y="237862"/>
            <a:ext cx="9268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8A8D09"/>
                </a:solidFill>
              </a:rPr>
              <a:t>2023 Highlights: Hatcheries/ Production</a:t>
            </a:r>
            <a:endParaRPr lang="en-US" sz="3600" b="1" dirty="0">
              <a:solidFill>
                <a:srgbClr val="8A8D09"/>
              </a:solidFill>
            </a:endParaRPr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F40895E6-D623-E74E-8F3B-62037753A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301" y="1309426"/>
            <a:ext cx="11002008" cy="492605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Working towards on-reservation trout production facility</a:t>
            </a:r>
          </a:p>
          <a:p>
            <a:pPr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Expansion of Upper Columbia multispecies acclimation and kelt reconditioning</a:t>
            </a:r>
          </a:p>
          <a:p>
            <a:pPr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Expansion of white sturgeon production and restoration</a:t>
            </a:r>
          </a:p>
          <a:p>
            <a:pPr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Klickitat Hatchery upgrades, expanding spring Chinook production</a:t>
            </a:r>
          </a:p>
          <a:p>
            <a:pPr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Translocated Pacific Lamprey successfully reproducing</a:t>
            </a:r>
          </a:p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en-US" sz="2600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chemeClr val="accent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12" y="5956328"/>
            <a:ext cx="4544577" cy="6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7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/>
          <a:stretch/>
        </p:blipFill>
        <p:spPr>
          <a:xfrm>
            <a:off x="25758" y="1"/>
            <a:ext cx="12172594" cy="6862355"/>
          </a:xfrm>
          <a:prstGeom prst="rect">
            <a:avLst/>
          </a:prstGeom>
        </p:spPr>
      </p:pic>
      <p:sp>
        <p:nvSpPr>
          <p:cNvPr id="176" name="Rectangle 175"/>
          <p:cNvSpPr/>
          <p:nvPr/>
        </p:nvSpPr>
        <p:spPr>
          <a:xfrm>
            <a:off x="768178" y="-145628"/>
            <a:ext cx="11437601" cy="702935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68" y="113400"/>
            <a:ext cx="878162" cy="54532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255095" y="6442994"/>
            <a:ext cx="2438810" cy="365125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>
                <a:solidFill>
                  <a:srgbClr val="949B50"/>
                </a:solidFill>
                <a:latin typeface="Museo Slab 500" pitchFamily="50" charset="0"/>
              </a:rPr>
              <a:t>HONOR. PROTECT. RESTORE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811760" y="6461566"/>
            <a:ext cx="35460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0531FF-A523-43CA-9277-0B43C3C418C1}" type="slidenum">
              <a:rPr lang="en-US" sz="1400" smtClean="0">
                <a:solidFill>
                  <a:srgbClr val="949B50"/>
                </a:solidFill>
              </a:rPr>
              <a:pPr/>
              <a:t>9</a:t>
            </a:fld>
            <a:endParaRPr lang="en-US" sz="1400" dirty="0">
              <a:solidFill>
                <a:srgbClr val="949B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0" y="6360940"/>
            <a:ext cx="12192002" cy="1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93905" y="6360706"/>
            <a:ext cx="0" cy="501650"/>
          </a:xfrm>
          <a:prstGeom prst="line">
            <a:avLst/>
          </a:prstGeom>
          <a:ln w="15875">
            <a:solidFill>
              <a:srgbClr val="CFAB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-6350" y="0"/>
            <a:ext cx="822960" cy="6858000"/>
            <a:chOff x="0" y="0"/>
            <a:chExt cx="1200" cy="12240"/>
          </a:xfrm>
        </p:grpSpPr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0" y="0"/>
              <a:ext cx="1190" cy="12240"/>
              <a:chOff x="0" y="0"/>
              <a:chExt cx="1190" cy="12240"/>
            </a:xfrm>
          </p:grpSpPr>
          <p:sp>
            <p:nvSpPr>
              <p:cNvPr id="173" name="Freeform 4"/>
              <p:cNvSpPr>
                <a:spLocks/>
              </p:cNvSpPr>
              <p:nvPr/>
            </p:nvSpPr>
            <p:spPr bwMode="auto">
              <a:xfrm>
                <a:off x="0" y="0"/>
                <a:ext cx="1190" cy="12240"/>
              </a:xfrm>
              <a:custGeom>
                <a:avLst/>
                <a:gdLst>
                  <a:gd name="T0" fmla="*/ 0 w 1190"/>
                  <a:gd name="T1" fmla="*/ 12240 h 12240"/>
                  <a:gd name="T2" fmla="*/ 1190 w 1190"/>
                  <a:gd name="T3" fmla="*/ 12240 h 12240"/>
                  <a:gd name="T4" fmla="*/ 1190 w 1190"/>
                  <a:gd name="T5" fmla="*/ 0 h 12240"/>
                  <a:gd name="T6" fmla="*/ 0 w 1190"/>
                  <a:gd name="T7" fmla="*/ 0 h 12240"/>
                  <a:gd name="T8" fmla="*/ 0 w 1190"/>
                  <a:gd name="T9" fmla="*/ 12240 h 1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0" h="12240">
                    <a:moveTo>
                      <a:pt x="0" y="12240"/>
                    </a:moveTo>
                    <a:lnTo>
                      <a:pt x="1190" y="12240"/>
                    </a:lnTo>
                    <a:lnTo>
                      <a:pt x="1190" y="0"/>
                    </a:lnTo>
                    <a:lnTo>
                      <a:pt x="0" y="0"/>
                    </a:lnTo>
                    <a:lnTo>
                      <a:pt x="0" y="12240"/>
                    </a:lnTo>
                  </a:path>
                </a:pathLst>
              </a:custGeom>
              <a:solidFill>
                <a:srgbClr val="CFA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55" y="0"/>
              <a:ext cx="110" cy="1667"/>
              <a:chOff x="255" y="0"/>
              <a:chExt cx="110" cy="1667"/>
            </a:xfrm>
          </p:grpSpPr>
          <p:sp>
            <p:nvSpPr>
              <p:cNvPr id="172" name="Freeform 6"/>
              <p:cNvSpPr>
                <a:spLocks/>
              </p:cNvSpPr>
              <p:nvPr/>
            </p:nvSpPr>
            <p:spPr bwMode="auto">
              <a:xfrm>
                <a:off x="255" y="0"/>
                <a:ext cx="110" cy="1667"/>
              </a:xfrm>
              <a:custGeom>
                <a:avLst/>
                <a:gdLst>
                  <a:gd name="T0" fmla="+- 0 364 255"/>
                  <a:gd name="T1" fmla="*/ T0 w 110"/>
                  <a:gd name="T2" fmla="*/ 0 h 1667"/>
                  <a:gd name="T3" fmla="+- 0 289 255"/>
                  <a:gd name="T4" fmla="*/ T3 w 110"/>
                  <a:gd name="T5" fmla="*/ 0 h 1667"/>
                  <a:gd name="T6" fmla="+- 0 255 255"/>
                  <a:gd name="T7" fmla="*/ T6 w 110"/>
                  <a:gd name="T8" fmla="*/ 54 h 1667"/>
                  <a:gd name="T9" fmla="+- 0 357 255"/>
                  <a:gd name="T10" fmla="*/ T9 w 110"/>
                  <a:gd name="T11" fmla="*/ 60 h 1667"/>
                  <a:gd name="T12" fmla="+- 0 255 255"/>
                  <a:gd name="T13" fmla="*/ T12 w 110"/>
                  <a:gd name="T14" fmla="*/ 223 h 1667"/>
                  <a:gd name="T15" fmla="+- 0 353 255"/>
                  <a:gd name="T16" fmla="*/ T15 w 110"/>
                  <a:gd name="T17" fmla="*/ 228 h 1667"/>
                  <a:gd name="T18" fmla="+- 0 255 255"/>
                  <a:gd name="T19" fmla="*/ T18 w 110"/>
                  <a:gd name="T20" fmla="*/ 384 h 1667"/>
                  <a:gd name="T21" fmla="+- 0 351 255"/>
                  <a:gd name="T22" fmla="*/ T21 w 110"/>
                  <a:gd name="T23" fmla="*/ 389 h 1667"/>
                  <a:gd name="T24" fmla="+- 0 255 255"/>
                  <a:gd name="T25" fmla="*/ T24 w 110"/>
                  <a:gd name="T26" fmla="*/ 542 h 1667"/>
                  <a:gd name="T27" fmla="+- 0 358 255"/>
                  <a:gd name="T28" fmla="*/ T27 w 110"/>
                  <a:gd name="T29" fmla="*/ 548 h 1667"/>
                  <a:gd name="T30" fmla="+- 0 255 255"/>
                  <a:gd name="T31" fmla="*/ T30 w 110"/>
                  <a:gd name="T32" fmla="*/ 712 h 1667"/>
                  <a:gd name="T33" fmla="+- 0 348 255"/>
                  <a:gd name="T34" fmla="*/ T33 w 110"/>
                  <a:gd name="T35" fmla="*/ 717 h 1667"/>
                  <a:gd name="T36" fmla="+- 0 256 255"/>
                  <a:gd name="T37" fmla="*/ T36 w 110"/>
                  <a:gd name="T38" fmla="*/ 863 h 1667"/>
                  <a:gd name="T39" fmla="+- 0 358 255"/>
                  <a:gd name="T40" fmla="*/ T39 w 110"/>
                  <a:gd name="T41" fmla="*/ 869 h 1667"/>
                  <a:gd name="T42" fmla="+- 0 255 255"/>
                  <a:gd name="T43" fmla="*/ T42 w 110"/>
                  <a:gd name="T44" fmla="*/ 1032 h 1667"/>
                  <a:gd name="T45" fmla="+- 0 356 255"/>
                  <a:gd name="T46" fmla="*/ T45 w 110"/>
                  <a:gd name="T47" fmla="*/ 1038 h 1667"/>
                  <a:gd name="T48" fmla="+- 0 256 255"/>
                  <a:gd name="T49" fmla="*/ T48 w 110"/>
                  <a:gd name="T50" fmla="*/ 1197 h 1667"/>
                  <a:gd name="T51" fmla="+- 0 353 255"/>
                  <a:gd name="T52" fmla="*/ T51 w 110"/>
                  <a:gd name="T53" fmla="*/ 1202 h 1667"/>
                  <a:gd name="T54" fmla="+- 0 256 255"/>
                  <a:gd name="T55" fmla="*/ T54 w 110"/>
                  <a:gd name="T56" fmla="*/ 1357 h 1667"/>
                  <a:gd name="T57" fmla="+- 0 350 255"/>
                  <a:gd name="T58" fmla="*/ T57 w 110"/>
                  <a:gd name="T59" fmla="*/ 1362 h 1667"/>
                  <a:gd name="T60" fmla="+- 0 255 255"/>
                  <a:gd name="T61" fmla="*/ T60 w 110"/>
                  <a:gd name="T62" fmla="*/ 1514 h 1667"/>
                  <a:gd name="T63" fmla="+- 0 344 255"/>
                  <a:gd name="T64" fmla="*/ T63 w 110"/>
                  <a:gd name="T65" fmla="*/ 1519 h 1667"/>
                  <a:gd name="T66" fmla="+- 0 255 255"/>
                  <a:gd name="T67" fmla="*/ T66 w 110"/>
                  <a:gd name="T68" fmla="*/ 1661 h 1667"/>
                  <a:gd name="T69" fmla="+- 0 364 255"/>
                  <a:gd name="T70" fmla="*/ T69 w 110"/>
                  <a:gd name="T71" fmla="*/ 1667 h 1667"/>
                  <a:gd name="T72" fmla="+- 0 364 255"/>
                  <a:gd name="T73" fmla="*/ T72 w 110"/>
                  <a:gd name="T74" fmla="*/ 0 h 166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</a:cxnLst>
                <a:rect l="0" t="0" r="r" b="b"/>
                <a:pathLst>
                  <a:path w="110" h="1667">
                    <a:moveTo>
                      <a:pt x="109" y="0"/>
                    </a:moveTo>
                    <a:lnTo>
                      <a:pt x="34" y="0"/>
                    </a:lnTo>
                    <a:lnTo>
                      <a:pt x="0" y="54"/>
                    </a:lnTo>
                    <a:lnTo>
                      <a:pt x="102" y="60"/>
                    </a:lnTo>
                    <a:lnTo>
                      <a:pt x="0" y="223"/>
                    </a:lnTo>
                    <a:lnTo>
                      <a:pt x="98" y="228"/>
                    </a:lnTo>
                    <a:lnTo>
                      <a:pt x="0" y="384"/>
                    </a:lnTo>
                    <a:lnTo>
                      <a:pt x="96" y="389"/>
                    </a:lnTo>
                    <a:lnTo>
                      <a:pt x="0" y="542"/>
                    </a:lnTo>
                    <a:lnTo>
                      <a:pt x="103" y="548"/>
                    </a:lnTo>
                    <a:lnTo>
                      <a:pt x="0" y="712"/>
                    </a:lnTo>
                    <a:lnTo>
                      <a:pt x="93" y="717"/>
                    </a:lnTo>
                    <a:lnTo>
                      <a:pt x="1" y="863"/>
                    </a:lnTo>
                    <a:lnTo>
                      <a:pt x="103" y="869"/>
                    </a:lnTo>
                    <a:lnTo>
                      <a:pt x="0" y="1032"/>
                    </a:lnTo>
                    <a:lnTo>
                      <a:pt x="101" y="1038"/>
                    </a:lnTo>
                    <a:lnTo>
                      <a:pt x="1" y="1197"/>
                    </a:lnTo>
                    <a:lnTo>
                      <a:pt x="98" y="1202"/>
                    </a:lnTo>
                    <a:lnTo>
                      <a:pt x="1" y="1357"/>
                    </a:lnTo>
                    <a:lnTo>
                      <a:pt x="95" y="1362"/>
                    </a:lnTo>
                    <a:lnTo>
                      <a:pt x="0" y="1514"/>
                    </a:lnTo>
                    <a:lnTo>
                      <a:pt x="89" y="1519"/>
                    </a:lnTo>
                    <a:lnTo>
                      <a:pt x="0" y="1661"/>
                    </a:lnTo>
                    <a:lnTo>
                      <a:pt x="109" y="166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0" y="1503"/>
              <a:ext cx="182" cy="117"/>
              <a:chOff x="0" y="1503"/>
              <a:chExt cx="182" cy="117"/>
            </a:xfrm>
          </p:grpSpPr>
          <p:sp>
            <p:nvSpPr>
              <p:cNvPr id="171" name="Freeform 8"/>
              <p:cNvSpPr>
                <a:spLocks/>
              </p:cNvSpPr>
              <p:nvPr/>
            </p:nvSpPr>
            <p:spPr bwMode="auto">
              <a:xfrm>
                <a:off x="0" y="1503"/>
                <a:ext cx="182" cy="117"/>
              </a:xfrm>
              <a:custGeom>
                <a:avLst/>
                <a:gdLst>
                  <a:gd name="T0" fmla="*/ 182 w 182"/>
                  <a:gd name="T1" fmla="+- 0 1503 1503"/>
                  <a:gd name="T2" fmla="*/ 1503 h 117"/>
                  <a:gd name="T3" fmla="*/ 0 w 182"/>
                  <a:gd name="T4" fmla="+- 0 1503 1503"/>
                  <a:gd name="T5" fmla="*/ 1503 h 117"/>
                  <a:gd name="T6" fmla="*/ 92 w 182"/>
                  <a:gd name="T7" fmla="+- 0 1620 1503"/>
                  <a:gd name="T8" fmla="*/ 1620 h 117"/>
                  <a:gd name="T9" fmla="*/ 182 w 182"/>
                  <a:gd name="T10" fmla="+- 0 1503 1503"/>
                  <a:gd name="T11" fmla="*/ 150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0" y="48"/>
              <a:ext cx="182" cy="117"/>
              <a:chOff x="0" y="48"/>
              <a:chExt cx="182" cy="117"/>
            </a:xfrm>
          </p:grpSpPr>
          <p:sp>
            <p:nvSpPr>
              <p:cNvPr id="170" name="Freeform 10"/>
              <p:cNvSpPr>
                <a:spLocks/>
              </p:cNvSpPr>
              <p:nvPr/>
            </p:nvSpPr>
            <p:spPr bwMode="auto">
              <a:xfrm>
                <a:off x="0" y="48"/>
                <a:ext cx="182" cy="117"/>
              </a:xfrm>
              <a:custGeom>
                <a:avLst/>
                <a:gdLst>
                  <a:gd name="T0" fmla="*/ 182 w 182"/>
                  <a:gd name="T1" fmla="+- 0 48 48"/>
                  <a:gd name="T2" fmla="*/ 48 h 117"/>
                  <a:gd name="T3" fmla="*/ 0 w 182"/>
                  <a:gd name="T4" fmla="+- 0 48 48"/>
                  <a:gd name="T5" fmla="*/ 48 h 117"/>
                  <a:gd name="T6" fmla="*/ 92 w 182"/>
                  <a:gd name="T7" fmla="+- 0 165 48"/>
                  <a:gd name="T8" fmla="*/ 165 h 117"/>
                  <a:gd name="T9" fmla="*/ 182 w 182"/>
                  <a:gd name="T10" fmla="+- 0 48 48"/>
                  <a:gd name="T11" fmla="*/ 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0" y="216"/>
              <a:ext cx="182" cy="117"/>
              <a:chOff x="0" y="216"/>
              <a:chExt cx="182" cy="117"/>
            </a:xfrm>
          </p:grpSpPr>
          <p:sp>
            <p:nvSpPr>
              <p:cNvPr id="169" name="Freeform 12"/>
              <p:cNvSpPr>
                <a:spLocks/>
              </p:cNvSpPr>
              <p:nvPr/>
            </p:nvSpPr>
            <p:spPr bwMode="auto">
              <a:xfrm>
                <a:off x="0" y="216"/>
                <a:ext cx="182" cy="117"/>
              </a:xfrm>
              <a:custGeom>
                <a:avLst/>
                <a:gdLst>
                  <a:gd name="T0" fmla="*/ 182 w 182"/>
                  <a:gd name="T1" fmla="+- 0 216 216"/>
                  <a:gd name="T2" fmla="*/ 216 h 117"/>
                  <a:gd name="T3" fmla="*/ 0 w 182"/>
                  <a:gd name="T4" fmla="+- 0 216 216"/>
                  <a:gd name="T5" fmla="*/ 216 h 117"/>
                  <a:gd name="T6" fmla="*/ 92 w 182"/>
                  <a:gd name="T7" fmla="+- 0 333 216"/>
                  <a:gd name="T8" fmla="*/ 333 h 117"/>
                  <a:gd name="T9" fmla="*/ 182 w 182"/>
                  <a:gd name="T10" fmla="+- 0 216 216"/>
                  <a:gd name="T11" fmla="*/ 21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0" y="384"/>
              <a:ext cx="182" cy="117"/>
              <a:chOff x="0" y="384"/>
              <a:chExt cx="182" cy="117"/>
            </a:xfrm>
          </p:grpSpPr>
          <p:sp>
            <p:nvSpPr>
              <p:cNvPr id="168" name="Freeform 14"/>
              <p:cNvSpPr>
                <a:spLocks/>
              </p:cNvSpPr>
              <p:nvPr/>
            </p:nvSpPr>
            <p:spPr bwMode="auto">
              <a:xfrm>
                <a:off x="0" y="384"/>
                <a:ext cx="182" cy="117"/>
              </a:xfrm>
              <a:custGeom>
                <a:avLst/>
                <a:gdLst>
                  <a:gd name="T0" fmla="*/ 182 w 182"/>
                  <a:gd name="T1" fmla="+- 0 384 384"/>
                  <a:gd name="T2" fmla="*/ 384 h 117"/>
                  <a:gd name="T3" fmla="*/ 0 w 182"/>
                  <a:gd name="T4" fmla="+- 0 384 384"/>
                  <a:gd name="T5" fmla="*/ 384 h 117"/>
                  <a:gd name="T6" fmla="*/ 92 w 182"/>
                  <a:gd name="T7" fmla="+- 0 500 384"/>
                  <a:gd name="T8" fmla="*/ 500 h 117"/>
                  <a:gd name="T9" fmla="*/ 182 w 182"/>
                  <a:gd name="T10" fmla="+- 0 384 384"/>
                  <a:gd name="T11" fmla="*/ 3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0" y="550"/>
              <a:ext cx="182" cy="117"/>
              <a:chOff x="0" y="550"/>
              <a:chExt cx="182" cy="117"/>
            </a:xfrm>
          </p:grpSpPr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>
                <a:off x="0" y="550"/>
                <a:ext cx="182" cy="117"/>
              </a:xfrm>
              <a:custGeom>
                <a:avLst/>
                <a:gdLst>
                  <a:gd name="T0" fmla="*/ 182 w 182"/>
                  <a:gd name="T1" fmla="+- 0 550 550"/>
                  <a:gd name="T2" fmla="*/ 550 h 117"/>
                  <a:gd name="T3" fmla="*/ 0 w 182"/>
                  <a:gd name="T4" fmla="+- 0 550 550"/>
                  <a:gd name="T5" fmla="*/ 550 h 117"/>
                  <a:gd name="T6" fmla="*/ 92 w 182"/>
                  <a:gd name="T7" fmla="+- 0 666 550"/>
                  <a:gd name="T8" fmla="*/ 666 h 117"/>
                  <a:gd name="T9" fmla="*/ 182 w 182"/>
                  <a:gd name="T10" fmla="+- 0 550 550"/>
                  <a:gd name="T11" fmla="*/ 5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0" y="719"/>
              <a:ext cx="182" cy="117"/>
              <a:chOff x="0" y="719"/>
              <a:chExt cx="182" cy="117"/>
            </a:xfrm>
          </p:grpSpPr>
          <p:sp>
            <p:nvSpPr>
              <p:cNvPr id="166" name="Freeform 18"/>
              <p:cNvSpPr>
                <a:spLocks/>
              </p:cNvSpPr>
              <p:nvPr/>
            </p:nvSpPr>
            <p:spPr bwMode="auto">
              <a:xfrm>
                <a:off x="0" y="719"/>
                <a:ext cx="182" cy="117"/>
              </a:xfrm>
              <a:custGeom>
                <a:avLst/>
                <a:gdLst>
                  <a:gd name="T0" fmla="*/ 182 w 182"/>
                  <a:gd name="T1" fmla="+- 0 719 719"/>
                  <a:gd name="T2" fmla="*/ 719 h 117"/>
                  <a:gd name="T3" fmla="*/ 0 w 182"/>
                  <a:gd name="T4" fmla="+- 0 719 719"/>
                  <a:gd name="T5" fmla="*/ 719 h 117"/>
                  <a:gd name="T6" fmla="*/ 92 w 182"/>
                  <a:gd name="T7" fmla="+- 0 836 719"/>
                  <a:gd name="T8" fmla="*/ 836 h 117"/>
                  <a:gd name="T9" fmla="*/ 182 w 182"/>
                  <a:gd name="T10" fmla="+- 0 719 719"/>
                  <a:gd name="T11" fmla="*/ 71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876"/>
              <a:ext cx="182" cy="117"/>
              <a:chOff x="0" y="876"/>
              <a:chExt cx="182" cy="117"/>
            </a:xfrm>
          </p:grpSpPr>
          <p:sp>
            <p:nvSpPr>
              <p:cNvPr id="165" name="Freeform 20"/>
              <p:cNvSpPr>
                <a:spLocks/>
              </p:cNvSpPr>
              <p:nvPr/>
            </p:nvSpPr>
            <p:spPr bwMode="auto">
              <a:xfrm>
                <a:off x="0" y="876"/>
                <a:ext cx="182" cy="117"/>
              </a:xfrm>
              <a:custGeom>
                <a:avLst/>
                <a:gdLst>
                  <a:gd name="T0" fmla="*/ 182 w 182"/>
                  <a:gd name="T1" fmla="+- 0 876 876"/>
                  <a:gd name="T2" fmla="*/ 876 h 117"/>
                  <a:gd name="T3" fmla="*/ 0 w 182"/>
                  <a:gd name="T4" fmla="+- 0 876 876"/>
                  <a:gd name="T5" fmla="*/ 876 h 117"/>
                  <a:gd name="T6" fmla="*/ 92 w 182"/>
                  <a:gd name="T7" fmla="+- 0 993 876"/>
                  <a:gd name="T8" fmla="*/ 993 h 117"/>
                  <a:gd name="T9" fmla="*/ 182 w 182"/>
                  <a:gd name="T10" fmla="+- 0 876 876"/>
                  <a:gd name="T11" fmla="*/ 8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0" y="1033"/>
              <a:ext cx="182" cy="117"/>
              <a:chOff x="0" y="1033"/>
              <a:chExt cx="182" cy="117"/>
            </a:xfrm>
          </p:grpSpPr>
          <p:sp>
            <p:nvSpPr>
              <p:cNvPr id="164" name="Freeform 22"/>
              <p:cNvSpPr>
                <a:spLocks/>
              </p:cNvSpPr>
              <p:nvPr/>
            </p:nvSpPr>
            <p:spPr bwMode="auto">
              <a:xfrm>
                <a:off x="0" y="1033"/>
                <a:ext cx="182" cy="117"/>
              </a:xfrm>
              <a:custGeom>
                <a:avLst/>
                <a:gdLst>
                  <a:gd name="T0" fmla="*/ 182 w 182"/>
                  <a:gd name="T1" fmla="+- 0 1033 1033"/>
                  <a:gd name="T2" fmla="*/ 1033 h 117"/>
                  <a:gd name="T3" fmla="*/ 0 w 182"/>
                  <a:gd name="T4" fmla="+- 0 1033 1033"/>
                  <a:gd name="T5" fmla="*/ 1033 h 117"/>
                  <a:gd name="T6" fmla="*/ 92 w 182"/>
                  <a:gd name="T7" fmla="+- 0 1150 1033"/>
                  <a:gd name="T8" fmla="*/ 1150 h 117"/>
                  <a:gd name="T9" fmla="*/ 182 w 182"/>
                  <a:gd name="T10" fmla="+- 0 1033 1033"/>
                  <a:gd name="T11" fmla="*/ 103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0" y="1190"/>
              <a:ext cx="182" cy="117"/>
              <a:chOff x="0" y="1190"/>
              <a:chExt cx="182" cy="117"/>
            </a:xfrm>
          </p:grpSpPr>
          <p:sp>
            <p:nvSpPr>
              <p:cNvPr id="163" name="Freeform 24"/>
              <p:cNvSpPr>
                <a:spLocks/>
              </p:cNvSpPr>
              <p:nvPr/>
            </p:nvSpPr>
            <p:spPr bwMode="auto">
              <a:xfrm>
                <a:off x="0" y="1190"/>
                <a:ext cx="182" cy="117"/>
              </a:xfrm>
              <a:custGeom>
                <a:avLst/>
                <a:gdLst>
                  <a:gd name="T0" fmla="*/ 182 w 182"/>
                  <a:gd name="T1" fmla="+- 0 1190 1190"/>
                  <a:gd name="T2" fmla="*/ 1190 h 117"/>
                  <a:gd name="T3" fmla="*/ 0 w 182"/>
                  <a:gd name="T4" fmla="+- 0 1190 1190"/>
                  <a:gd name="T5" fmla="*/ 1190 h 117"/>
                  <a:gd name="T6" fmla="*/ 92 w 182"/>
                  <a:gd name="T7" fmla="+- 0 1306 1190"/>
                  <a:gd name="T8" fmla="*/ 1306 h 117"/>
                  <a:gd name="T9" fmla="*/ 182 w 182"/>
                  <a:gd name="T10" fmla="+- 0 1190 1190"/>
                  <a:gd name="T11" fmla="*/ 11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0" y="1346"/>
              <a:ext cx="182" cy="117"/>
              <a:chOff x="0" y="1346"/>
              <a:chExt cx="182" cy="117"/>
            </a:xfrm>
          </p:grpSpPr>
          <p:sp>
            <p:nvSpPr>
              <p:cNvPr id="162" name="Freeform 26"/>
              <p:cNvSpPr>
                <a:spLocks/>
              </p:cNvSpPr>
              <p:nvPr/>
            </p:nvSpPr>
            <p:spPr bwMode="auto">
              <a:xfrm>
                <a:off x="0" y="1346"/>
                <a:ext cx="182" cy="117"/>
              </a:xfrm>
              <a:custGeom>
                <a:avLst/>
                <a:gdLst>
                  <a:gd name="T0" fmla="*/ 182 w 182"/>
                  <a:gd name="T1" fmla="+- 0 1346 1346"/>
                  <a:gd name="T2" fmla="*/ 1346 h 117"/>
                  <a:gd name="T3" fmla="*/ 0 w 182"/>
                  <a:gd name="T4" fmla="+- 0 1346 1346"/>
                  <a:gd name="T5" fmla="*/ 1346 h 117"/>
                  <a:gd name="T6" fmla="*/ 92 w 182"/>
                  <a:gd name="T7" fmla="+- 0 1463 1346"/>
                  <a:gd name="T8" fmla="*/ 1463 h 117"/>
                  <a:gd name="T9" fmla="*/ 182 w 182"/>
                  <a:gd name="T10" fmla="+- 0 1346 1346"/>
                  <a:gd name="T11" fmla="*/ 134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255" y="1675"/>
              <a:ext cx="109" cy="1786"/>
              <a:chOff x="255" y="1675"/>
              <a:chExt cx="109" cy="1786"/>
            </a:xfrm>
          </p:grpSpPr>
          <p:sp>
            <p:nvSpPr>
              <p:cNvPr id="161" name="Freeform 28"/>
              <p:cNvSpPr>
                <a:spLocks/>
              </p:cNvSpPr>
              <p:nvPr/>
            </p:nvSpPr>
            <p:spPr bwMode="auto">
              <a:xfrm>
                <a:off x="255" y="1675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1675 1675"/>
                  <a:gd name="T3" fmla="*/ 1675 h 1786"/>
                  <a:gd name="T4" fmla="+- 0 255 255"/>
                  <a:gd name="T5" fmla="*/ T4 w 109"/>
                  <a:gd name="T6" fmla="+- 0 1849 1675"/>
                  <a:gd name="T7" fmla="*/ 1849 h 1786"/>
                  <a:gd name="T8" fmla="+- 0 357 255"/>
                  <a:gd name="T9" fmla="*/ T8 w 109"/>
                  <a:gd name="T10" fmla="+- 0 1854 1675"/>
                  <a:gd name="T11" fmla="*/ 1854 h 1786"/>
                  <a:gd name="T12" fmla="+- 0 255 255"/>
                  <a:gd name="T13" fmla="*/ T12 w 109"/>
                  <a:gd name="T14" fmla="+- 0 2017 1675"/>
                  <a:gd name="T15" fmla="*/ 2017 h 1786"/>
                  <a:gd name="T16" fmla="+- 0 353 255"/>
                  <a:gd name="T17" fmla="*/ T16 w 109"/>
                  <a:gd name="T18" fmla="+- 0 2023 1675"/>
                  <a:gd name="T19" fmla="*/ 2023 h 1786"/>
                  <a:gd name="T20" fmla="+- 0 255 255"/>
                  <a:gd name="T21" fmla="*/ T20 w 109"/>
                  <a:gd name="T22" fmla="+- 0 2178 1675"/>
                  <a:gd name="T23" fmla="*/ 2178 h 1786"/>
                  <a:gd name="T24" fmla="+- 0 351 255"/>
                  <a:gd name="T25" fmla="*/ T24 w 109"/>
                  <a:gd name="T26" fmla="+- 0 2184 1675"/>
                  <a:gd name="T27" fmla="*/ 2184 h 1786"/>
                  <a:gd name="T28" fmla="+- 0 255 255"/>
                  <a:gd name="T29" fmla="*/ T28 w 109"/>
                  <a:gd name="T30" fmla="+- 0 2337 1675"/>
                  <a:gd name="T31" fmla="*/ 2337 h 1786"/>
                  <a:gd name="T32" fmla="+- 0 358 255"/>
                  <a:gd name="T33" fmla="*/ T32 w 109"/>
                  <a:gd name="T34" fmla="+- 0 2343 1675"/>
                  <a:gd name="T35" fmla="*/ 2343 h 1786"/>
                  <a:gd name="T36" fmla="+- 0 255 255"/>
                  <a:gd name="T37" fmla="*/ T36 w 109"/>
                  <a:gd name="T38" fmla="+- 0 2506 1675"/>
                  <a:gd name="T39" fmla="*/ 2506 h 1786"/>
                  <a:gd name="T40" fmla="+- 0 348 255"/>
                  <a:gd name="T41" fmla="*/ T40 w 109"/>
                  <a:gd name="T42" fmla="+- 0 2511 1675"/>
                  <a:gd name="T43" fmla="*/ 2511 h 1786"/>
                  <a:gd name="T44" fmla="+- 0 256 255"/>
                  <a:gd name="T45" fmla="*/ T44 w 109"/>
                  <a:gd name="T46" fmla="+- 0 2658 1675"/>
                  <a:gd name="T47" fmla="*/ 2658 h 1786"/>
                  <a:gd name="T48" fmla="+- 0 358 255"/>
                  <a:gd name="T49" fmla="*/ T48 w 109"/>
                  <a:gd name="T50" fmla="+- 0 2663 1675"/>
                  <a:gd name="T51" fmla="*/ 2663 h 1786"/>
                  <a:gd name="T52" fmla="+- 0 255 255"/>
                  <a:gd name="T53" fmla="*/ T52 w 109"/>
                  <a:gd name="T54" fmla="+- 0 2827 1675"/>
                  <a:gd name="T55" fmla="*/ 2827 h 1786"/>
                  <a:gd name="T56" fmla="+- 0 356 255"/>
                  <a:gd name="T57" fmla="*/ T56 w 109"/>
                  <a:gd name="T58" fmla="+- 0 2832 1675"/>
                  <a:gd name="T59" fmla="*/ 2832 h 1786"/>
                  <a:gd name="T60" fmla="+- 0 256 255"/>
                  <a:gd name="T61" fmla="*/ T60 w 109"/>
                  <a:gd name="T62" fmla="+- 0 2992 1675"/>
                  <a:gd name="T63" fmla="*/ 2992 h 1786"/>
                  <a:gd name="T64" fmla="+- 0 353 255"/>
                  <a:gd name="T65" fmla="*/ T64 w 109"/>
                  <a:gd name="T66" fmla="+- 0 2997 1675"/>
                  <a:gd name="T67" fmla="*/ 2997 h 1786"/>
                  <a:gd name="T68" fmla="+- 0 256 255"/>
                  <a:gd name="T69" fmla="*/ T68 w 109"/>
                  <a:gd name="T70" fmla="+- 0 3151 1675"/>
                  <a:gd name="T71" fmla="*/ 3151 h 1786"/>
                  <a:gd name="T72" fmla="+- 0 350 255"/>
                  <a:gd name="T73" fmla="*/ T72 w 109"/>
                  <a:gd name="T74" fmla="+- 0 3156 1675"/>
                  <a:gd name="T75" fmla="*/ 3156 h 1786"/>
                  <a:gd name="T76" fmla="+- 0 255 255"/>
                  <a:gd name="T77" fmla="*/ T76 w 109"/>
                  <a:gd name="T78" fmla="+- 0 3308 1675"/>
                  <a:gd name="T79" fmla="*/ 3308 h 1786"/>
                  <a:gd name="T80" fmla="+- 0 344 255"/>
                  <a:gd name="T81" fmla="*/ T80 w 109"/>
                  <a:gd name="T82" fmla="+- 0 3313 1675"/>
                  <a:gd name="T83" fmla="*/ 3313 h 1786"/>
                  <a:gd name="T84" fmla="+- 0 255 255"/>
                  <a:gd name="T85" fmla="*/ T84 w 109"/>
                  <a:gd name="T86" fmla="+- 0 3455 1675"/>
                  <a:gd name="T87" fmla="*/ 3455 h 1786"/>
                  <a:gd name="T88" fmla="+- 0 364 255"/>
                  <a:gd name="T89" fmla="*/ T88 w 109"/>
                  <a:gd name="T90" fmla="+- 0 3461 1675"/>
                  <a:gd name="T91" fmla="*/ 3461 h 1786"/>
                  <a:gd name="T92" fmla="+- 0 364 255"/>
                  <a:gd name="T93" fmla="*/ T92 w 109"/>
                  <a:gd name="T94" fmla="+- 0 1675 1675"/>
                  <a:gd name="T95" fmla="*/ 1675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0" y="3298"/>
              <a:ext cx="182" cy="117"/>
              <a:chOff x="0" y="3298"/>
              <a:chExt cx="182" cy="117"/>
            </a:xfrm>
          </p:grpSpPr>
          <p:sp>
            <p:nvSpPr>
              <p:cNvPr id="160" name="Freeform 30"/>
              <p:cNvSpPr>
                <a:spLocks/>
              </p:cNvSpPr>
              <p:nvPr/>
            </p:nvSpPr>
            <p:spPr bwMode="auto">
              <a:xfrm>
                <a:off x="0" y="3298"/>
                <a:ext cx="182" cy="117"/>
              </a:xfrm>
              <a:custGeom>
                <a:avLst/>
                <a:gdLst>
                  <a:gd name="T0" fmla="*/ 182 w 182"/>
                  <a:gd name="T1" fmla="+- 0 3298 3298"/>
                  <a:gd name="T2" fmla="*/ 3298 h 117"/>
                  <a:gd name="T3" fmla="*/ 0 w 182"/>
                  <a:gd name="T4" fmla="+- 0 3298 3298"/>
                  <a:gd name="T5" fmla="*/ 3298 h 117"/>
                  <a:gd name="T6" fmla="*/ 92 w 182"/>
                  <a:gd name="T7" fmla="+- 0 3414 3298"/>
                  <a:gd name="T8" fmla="*/ 3414 h 117"/>
                  <a:gd name="T9" fmla="*/ 182 w 182"/>
                  <a:gd name="T10" fmla="+- 0 3298 3298"/>
                  <a:gd name="T11" fmla="*/ 329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0" y="1843"/>
              <a:ext cx="182" cy="117"/>
              <a:chOff x="0" y="1843"/>
              <a:chExt cx="182" cy="117"/>
            </a:xfrm>
          </p:grpSpPr>
          <p:sp>
            <p:nvSpPr>
              <p:cNvPr id="159" name="Freeform 32"/>
              <p:cNvSpPr>
                <a:spLocks/>
              </p:cNvSpPr>
              <p:nvPr/>
            </p:nvSpPr>
            <p:spPr bwMode="auto">
              <a:xfrm>
                <a:off x="0" y="1843"/>
                <a:ext cx="182" cy="117"/>
              </a:xfrm>
              <a:custGeom>
                <a:avLst/>
                <a:gdLst>
                  <a:gd name="T0" fmla="*/ 182 w 182"/>
                  <a:gd name="T1" fmla="+- 0 1843 1843"/>
                  <a:gd name="T2" fmla="*/ 1843 h 117"/>
                  <a:gd name="T3" fmla="*/ 0 w 182"/>
                  <a:gd name="T4" fmla="+- 0 1843 1843"/>
                  <a:gd name="T5" fmla="*/ 1843 h 117"/>
                  <a:gd name="T6" fmla="*/ 92 w 182"/>
                  <a:gd name="T7" fmla="+- 0 1960 1843"/>
                  <a:gd name="T8" fmla="*/ 1960 h 117"/>
                  <a:gd name="T9" fmla="*/ 182 w 182"/>
                  <a:gd name="T10" fmla="+- 0 1843 1843"/>
                  <a:gd name="T11" fmla="*/ 184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3"/>
            <p:cNvGrpSpPr>
              <a:grpSpLocks/>
            </p:cNvGrpSpPr>
            <p:nvPr/>
          </p:nvGrpSpPr>
          <p:grpSpPr bwMode="auto">
            <a:xfrm>
              <a:off x="0" y="1685"/>
              <a:ext cx="182" cy="117"/>
              <a:chOff x="0" y="1685"/>
              <a:chExt cx="182" cy="117"/>
            </a:xfrm>
          </p:grpSpPr>
          <p:sp>
            <p:nvSpPr>
              <p:cNvPr id="158" name="Freeform 34"/>
              <p:cNvSpPr>
                <a:spLocks/>
              </p:cNvSpPr>
              <p:nvPr/>
            </p:nvSpPr>
            <p:spPr bwMode="auto">
              <a:xfrm>
                <a:off x="0" y="1685"/>
                <a:ext cx="182" cy="117"/>
              </a:xfrm>
              <a:custGeom>
                <a:avLst/>
                <a:gdLst>
                  <a:gd name="T0" fmla="*/ 182 w 182"/>
                  <a:gd name="T1" fmla="+- 0 1685 1685"/>
                  <a:gd name="T2" fmla="*/ 1685 h 117"/>
                  <a:gd name="T3" fmla="*/ 0 w 182"/>
                  <a:gd name="T4" fmla="+- 0 1685 1685"/>
                  <a:gd name="T5" fmla="*/ 1685 h 117"/>
                  <a:gd name="T6" fmla="*/ 92 w 182"/>
                  <a:gd name="T7" fmla="+- 0 1801 1685"/>
                  <a:gd name="T8" fmla="*/ 1801 h 117"/>
                  <a:gd name="T9" fmla="*/ 182 w 182"/>
                  <a:gd name="T10" fmla="+- 0 1685 1685"/>
                  <a:gd name="T11" fmla="*/ 168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0" y="2011"/>
              <a:ext cx="182" cy="117"/>
              <a:chOff x="0" y="2011"/>
              <a:chExt cx="182" cy="117"/>
            </a:xfrm>
          </p:grpSpPr>
          <p:sp>
            <p:nvSpPr>
              <p:cNvPr id="157" name="Freeform 36"/>
              <p:cNvSpPr>
                <a:spLocks/>
              </p:cNvSpPr>
              <p:nvPr/>
            </p:nvSpPr>
            <p:spPr bwMode="auto">
              <a:xfrm>
                <a:off x="0" y="2011"/>
                <a:ext cx="182" cy="117"/>
              </a:xfrm>
              <a:custGeom>
                <a:avLst/>
                <a:gdLst>
                  <a:gd name="T0" fmla="*/ 182 w 182"/>
                  <a:gd name="T1" fmla="+- 0 2011 2011"/>
                  <a:gd name="T2" fmla="*/ 2011 h 117"/>
                  <a:gd name="T3" fmla="*/ 0 w 182"/>
                  <a:gd name="T4" fmla="+- 0 2011 2011"/>
                  <a:gd name="T5" fmla="*/ 2011 h 117"/>
                  <a:gd name="T6" fmla="*/ 92 w 182"/>
                  <a:gd name="T7" fmla="+- 0 2127 2011"/>
                  <a:gd name="T8" fmla="*/ 2127 h 117"/>
                  <a:gd name="T9" fmla="*/ 182 w 182"/>
                  <a:gd name="T10" fmla="+- 0 2011 2011"/>
                  <a:gd name="T11" fmla="*/ 201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>
              <a:off x="0" y="2178"/>
              <a:ext cx="182" cy="117"/>
              <a:chOff x="0" y="2178"/>
              <a:chExt cx="182" cy="117"/>
            </a:xfrm>
          </p:grpSpPr>
          <p:sp>
            <p:nvSpPr>
              <p:cNvPr id="156" name="Freeform 38"/>
              <p:cNvSpPr>
                <a:spLocks/>
              </p:cNvSpPr>
              <p:nvPr/>
            </p:nvSpPr>
            <p:spPr bwMode="auto">
              <a:xfrm>
                <a:off x="0" y="2178"/>
                <a:ext cx="182" cy="117"/>
              </a:xfrm>
              <a:custGeom>
                <a:avLst/>
                <a:gdLst>
                  <a:gd name="T0" fmla="*/ 182 w 182"/>
                  <a:gd name="T1" fmla="+- 0 2178 2178"/>
                  <a:gd name="T2" fmla="*/ 2178 h 117"/>
                  <a:gd name="T3" fmla="*/ 0 w 182"/>
                  <a:gd name="T4" fmla="+- 0 2178 2178"/>
                  <a:gd name="T5" fmla="*/ 2178 h 117"/>
                  <a:gd name="T6" fmla="*/ 92 w 182"/>
                  <a:gd name="T7" fmla="+- 0 2295 2178"/>
                  <a:gd name="T8" fmla="*/ 2295 h 117"/>
                  <a:gd name="T9" fmla="*/ 182 w 182"/>
                  <a:gd name="T10" fmla="+- 0 2178 2178"/>
                  <a:gd name="T11" fmla="*/ 217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39"/>
            <p:cNvGrpSpPr>
              <a:grpSpLocks/>
            </p:cNvGrpSpPr>
            <p:nvPr/>
          </p:nvGrpSpPr>
          <p:grpSpPr bwMode="auto">
            <a:xfrm>
              <a:off x="0" y="2344"/>
              <a:ext cx="182" cy="117"/>
              <a:chOff x="0" y="2344"/>
              <a:chExt cx="182" cy="117"/>
            </a:xfrm>
          </p:grpSpPr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0" y="2344"/>
                <a:ext cx="182" cy="117"/>
              </a:xfrm>
              <a:custGeom>
                <a:avLst/>
                <a:gdLst>
                  <a:gd name="T0" fmla="*/ 182 w 182"/>
                  <a:gd name="T1" fmla="+- 0 2344 2344"/>
                  <a:gd name="T2" fmla="*/ 2344 h 117"/>
                  <a:gd name="T3" fmla="*/ 0 w 182"/>
                  <a:gd name="T4" fmla="+- 0 2344 2344"/>
                  <a:gd name="T5" fmla="*/ 2344 h 117"/>
                  <a:gd name="T6" fmla="*/ 92 w 182"/>
                  <a:gd name="T7" fmla="+- 0 2461 2344"/>
                  <a:gd name="T8" fmla="*/ 2461 h 117"/>
                  <a:gd name="T9" fmla="*/ 182 w 182"/>
                  <a:gd name="T10" fmla="+- 0 2344 2344"/>
                  <a:gd name="T11" fmla="*/ 23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0" y="2514"/>
              <a:ext cx="182" cy="117"/>
              <a:chOff x="0" y="2514"/>
              <a:chExt cx="182" cy="117"/>
            </a:xfrm>
          </p:grpSpPr>
          <p:sp>
            <p:nvSpPr>
              <p:cNvPr id="154" name="Freeform 42"/>
              <p:cNvSpPr>
                <a:spLocks/>
              </p:cNvSpPr>
              <p:nvPr/>
            </p:nvSpPr>
            <p:spPr bwMode="auto">
              <a:xfrm>
                <a:off x="0" y="2514"/>
                <a:ext cx="182" cy="117"/>
              </a:xfrm>
              <a:custGeom>
                <a:avLst/>
                <a:gdLst>
                  <a:gd name="T0" fmla="*/ 182 w 182"/>
                  <a:gd name="T1" fmla="+- 0 2514 2514"/>
                  <a:gd name="T2" fmla="*/ 2514 h 117"/>
                  <a:gd name="T3" fmla="*/ 0 w 182"/>
                  <a:gd name="T4" fmla="+- 0 2514 2514"/>
                  <a:gd name="T5" fmla="*/ 2514 h 117"/>
                  <a:gd name="T6" fmla="*/ 92 w 182"/>
                  <a:gd name="T7" fmla="+- 0 2630 2514"/>
                  <a:gd name="T8" fmla="*/ 2630 h 117"/>
                  <a:gd name="T9" fmla="*/ 182 w 182"/>
                  <a:gd name="T10" fmla="+- 0 2514 2514"/>
                  <a:gd name="T11" fmla="*/ 251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43"/>
            <p:cNvGrpSpPr>
              <a:grpSpLocks/>
            </p:cNvGrpSpPr>
            <p:nvPr/>
          </p:nvGrpSpPr>
          <p:grpSpPr bwMode="auto">
            <a:xfrm>
              <a:off x="0" y="2671"/>
              <a:ext cx="182" cy="117"/>
              <a:chOff x="0" y="2671"/>
              <a:chExt cx="182" cy="117"/>
            </a:xfrm>
          </p:grpSpPr>
          <p:sp>
            <p:nvSpPr>
              <p:cNvPr id="153" name="Freeform 44"/>
              <p:cNvSpPr>
                <a:spLocks/>
              </p:cNvSpPr>
              <p:nvPr/>
            </p:nvSpPr>
            <p:spPr bwMode="auto">
              <a:xfrm>
                <a:off x="0" y="2671"/>
                <a:ext cx="182" cy="117"/>
              </a:xfrm>
              <a:custGeom>
                <a:avLst/>
                <a:gdLst>
                  <a:gd name="T0" fmla="*/ 182 w 182"/>
                  <a:gd name="T1" fmla="+- 0 2671 2671"/>
                  <a:gd name="T2" fmla="*/ 2671 h 117"/>
                  <a:gd name="T3" fmla="*/ 0 w 182"/>
                  <a:gd name="T4" fmla="+- 0 2671 2671"/>
                  <a:gd name="T5" fmla="*/ 2671 h 117"/>
                  <a:gd name="T6" fmla="*/ 92 w 182"/>
                  <a:gd name="T7" fmla="+- 0 2787 2671"/>
                  <a:gd name="T8" fmla="*/ 2787 h 117"/>
                  <a:gd name="T9" fmla="*/ 182 w 182"/>
                  <a:gd name="T10" fmla="+- 0 2671 2671"/>
                  <a:gd name="T11" fmla="*/ 267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>
              <a:off x="0" y="2827"/>
              <a:ext cx="182" cy="117"/>
              <a:chOff x="0" y="2827"/>
              <a:chExt cx="182" cy="117"/>
            </a:xfrm>
          </p:grpSpPr>
          <p:sp>
            <p:nvSpPr>
              <p:cNvPr id="152" name="Freeform 46"/>
              <p:cNvSpPr>
                <a:spLocks/>
              </p:cNvSpPr>
              <p:nvPr/>
            </p:nvSpPr>
            <p:spPr bwMode="auto">
              <a:xfrm>
                <a:off x="0" y="2827"/>
                <a:ext cx="182" cy="117"/>
              </a:xfrm>
              <a:custGeom>
                <a:avLst/>
                <a:gdLst>
                  <a:gd name="T0" fmla="*/ 182 w 182"/>
                  <a:gd name="T1" fmla="+- 0 2827 2827"/>
                  <a:gd name="T2" fmla="*/ 2827 h 117"/>
                  <a:gd name="T3" fmla="*/ 0 w 182"/>
                  <a:gd name="T4" fmla="+- 0 2827 2827"/>
                  <a:gd name="T5" fmla="*/ 2827 h 117"/>
                  <a:gd name="T6" fmla="*/ 92 w 182"/>
                  <a:gd name="T7" fmla="+- 0 2944 2827"/>
                  <a:gd name="T8" fmla="*/ 2944 h 117"/>
                  <a:gd name="T9" fmla="*/ 182 w 182"/>
                  <a:gd name="T10" fmla="+- 0 2827 2827"/>
                  <a:gd name="T11" fmla="*/ 2827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47"/>
            <p:cNvGrpSpPr>
              <a:grpSpLocks/>
            </p:cNvGrpSpPr>
            <p:nvPr/>
          </p:nvGrpSpPr>
          <p:grpSpPr bwMode="auto">
            <a:xfrm>
              <a:off x="0" y="2984"/>
              <a:ext cx="182" cy="117"/>
              <a:chOff x="0" y="2984"/>
              <a:chExt cx="182" cy="117"/>
            </a:xfrm>
          </p:grpSpPr>
          <p:sp>
            <p:nvSpPr>
              <p:cNvPr id="151" name="Freeform 48"/>
              <p:cNvSpPr>
                <a:spLocks/>
              </p:cNvSpPr>
              <p:nvPr/>
            </p:nvSpPr>
            <p:spPr bwMode="auto">
              <a:xfrm>
                <a:off x="0" y="2984"/>
                <a:ext cx="182" cy="117"/>
              </a:xfrm>
              <a:custGeom>
                <a:avLst/>
                <a:gdLst>
                  <a:gd name="T0" fmla="*/ 182 w 182"/>
                  <a:gd name="T1" fmla="+- 0 2984 2984"/>
                  <a:gd name="T2" fmla="*/ 2984 h 117"/>
                  <a:gd name="T3" fmla="*/ 0 w 182"/>
                  <a:gd name="T4" fmla="+- 0 2984 2984"/>
                  <a:gd name="T5" fmla="*/ 2984 h 117"/>
                  <a:gd name="T6" fmla="*/ 92 w 182"/>
                  <a:gd name="T7" fmla="+- 0 3101 2984"/>
                  <a:gd name="T8" fmla="*/ 3101 h 117"/>
                  <a:gd name="T9" fmla="*/ 182 w 182"/>
                  <a:gd name="T10" fmla="+- 0 2984 2984"/>
                  <a:gd name="T11" fmla="*/ 298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49"/>
            <p:cNvGrpSpPr>
              <a:grpSpLocks/>
            </p:cNvGrpSpPr>
            <p:nvPr/>
          </p:nvGrpSpPr>
          <p:grpSpPr bwMode="auto">
            <a:xfrm>
              <a:off x="0" y="3141"/>
              <a:ext cx="182" cy="117"/>
              <a:chOff x="0" y="3141"/>
              <a:chExt cx="182" cy="117"/>
            </a:xfrm>
          </p:grpSpPr>
          <p:sp>
            <p:nvSpPr>
              <p:cNvPr id="150" name="Freeform 50"/>
              <p:cNvSpPr>
                <a:spLocks/>
              </p:cNvSpPr>
              <p:nvPr/>
            </p:nvSpPr>
            <p:spPr bwMode="auto">
              <a:xfrm>
                <a:off x="0" y="3141"/>
                <a:ext cx="182" cy="117"/>
              </a:xfrm>
              <a:custGeom>
                <a:avLst/>
                <a:gdLst>
                  <a:gd name="T0" fmla="*/ 182 w 182"/>
                  <a:gd name="T1" fmla="+- 0 3141 3141"/>
                  <a:gd name="T2" fmla="*/ 3141 h 117"/>
                  <a:gd name="T3" fmla="*/ 0 w 182"/>
                  <a:gd name="T4" fmla="+- 0 3141 3141"/>
                  <a:gd name="T5" fmla="*/ 3141 h 117"/>
                  <a:gd name="T6" fmla="*/ 92 w 182"/>
                  <a:gd name="T7" fmla="+- 0 3258 3141"/>
                  <a:gd name="T8" fmla="*/ 3258 h 117"/>
                  <a:gd name="T9" fmla="*/ 182 w 182"/>
                  <a:gd name="T10" fmla="+- 0 3141 3141"/>
                  <a:gd name="T11" fmla="*/ 314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51"/>
            <p:cNvGrpSpPr>
              <a:grpSpLocks/>
            </p:cNvGrpSpPr>
            <p:nvPr/>
          </p:nvGrpSpPr>
          <p:grpSpPr bwMode="auto">
            <a:xfrm>
              <a:off x="255" y="3441"/>
              <a:ext cx="109" cy="1786"/>
              <a:chOff x="255" y="3441"/>
              <a:chExt cx="109" cy="1786"/>
            </a:xfrm>
          </p:grpSpPr>
          <p:sp>
            <p:nvSpPr>
              <p:cNvPr id="149" name="Freeform 52"/>
              <p:cNvSpPr>
                <a:spLocks/>
              </p:cNvSpPr>
              <p:nvPr/>
            </p:nvSpPr>
            <p:spPr bwMode="auto">
              <a:xfrm>
                <a:off x="255" y="3441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3441 3441"/>
                  <a:gd name="T3" fmla="*/ 3441 h 1786"/>
                  <a:gd name="T4" fmla="+- 0 255 255"/>
                  <a:gd name="T5" fmla="*/ T4 w 109"/>
                  <a:gd name="T6" fmla="+- 0 3614 3441"/>
                  <a:gd name="T7" fmla="*/ 3614 h 1786"/>
                  <a:gd name="T8" fmla="+- 0 357 255"/>
                  <a:gd name="T9" fmla="*/ T8 w 109"/>
                  <a:gd name="T10" fmla="+- 0 3620 3441"/>
                  <a:gd name="T11" fmla="*/ 3620 h 1786"/>
                  <a:gd name="T12" fmla="+- 0 255 255"/>
                  <a:gd name="T13" fmla="*/ T12 w 109"/>
                  <a:gd name="T14" fmla="+- 0 3783 3441"/>
                  <a:gd name="T15" fmla="*/ 3783 h 1786"/>
                  <a:gd name="T16" fmla="+- 0 353 255"/>
                  <a:gd name="T17" fmla="*/ T16 w 109"/>
                  <a:gd name="T18" fmla="+- 0 3788 3441"/>
                  <a:gd name="T19" fmla="*/ 3788 h 1786"/>
                  <a:gd name="T20" fmla="+- 0 255 255"/>
                  <a:gd name="T21" fmla="*/ T20 w 109"/>
                  <a:gd name="T22" fmla="+- 0 3944 3441"/>
                  <a:gd name="T23" fmla="*/ 3944 h 1786"/>
                  <a:gd name="T24" fmla="+- 0 351 255"/>
                  <a:gd name="T25" fmla="*/ T24 w 109"/>
                  <a:gd name="T26" fmla="+- 0 3949 3441"/>
                  <a:gd name="T27" fmla="*/ 3949 h 1786"/>
                  <a:gd name="T28" fmla="+- 0 255 255"/>
                  <a:gd name="T29" fmla="*/ T28 w 109"/>
                  <a:gd name="T30" fmla="+- 0 4102 3441"/>
                  <a:gd name="T31" fmla="*/ 4102 h 1786"/>
                  <a:gd name="T32" fmla="+- 0 358 255"/>
                  <a:gd name="T33" fmla="*/ T32 w 109"/>
                  <a:gd name="T34" fmla="+- 0 4108 3441"/>
                  <a:gd name="T35" fmla="*/ 4108 h 1786"/>
                  <a:gd name="T36" fmla="+- 0 255 255"/>
                  <a:gd name="T37" fmla="*/ T36 w 109"/>
                  <a:gd name="T38" fmla="+- 0 4272 3441"/>
                  <a:gd name="T39" fmla="*/ 4272 h 1786"/>
                  <a:gd name="T40" fmla="+- 0 348 255"/>
                  <a:gd name="T41" fmla="*/ T40 w 109"/>
                  <a:gd name="T42" fmla="+- 0 4277 3441"/>
                  <a:gd name="T43" fmla="*/ 4277 h 1786"/>
                  <a:gd name="T44" fmla="+- 0 256 255"/>
                  <a:gd name="T45" fmla="*/ T44 w 109"/>
                  <a:gd name="T46" fmla="+- 0 4423 3441"/>
                  <a:gd name="T47" fmla="*/ 4423 h 1786"/>
                  <a:gd name="T48" fmla="+- 0 358 255"/>
                  <a:gd name="T49" fmla="*/ T48 w 109"/>
                  <a:gd name="T50" fmla="+- 0 4429 3441"/>
                  <a:gd name="T51" fmla="*/ 4429 h 1786"/>
                  <a:gd name="T52" fmla="+- 0 255 255"/>
                  <a:gd name="T53" fmla="*/ T52 w 109"/>
                  <a:gd name="T54" fmla="+- 0 4592 3441"/>
                  <a:gd name="T55" fmla="*/ 4592 h 1786"/>
                  <a:gd name="T56" fmla="+- 0 356 255"/>
                  <a:gd name="T57" fmla="*/ T56 w 109"/>
                  <a:gd name="T58" fmla="+- 0 4598 3441"/>
                  <a:gd name="T59" fmla="*/ 4598 h 1786"/>
                  <a:gd name="T60" fmla="+- 0 256 255"/>
                  <a:gd name="T61" fmla="*/ T60 w 109"/>
                  <a:gd name="T62" fmla="+- 0 4757 3441"/>
                  <a:gd name="T63" fmla="*/ 4757 h 1786"/>
                  <a:gd name="T64" fmla="+- 0 353 255"/>
                  <a:gd name="T65" fmla="*/ T64 w 109"/>
                  <a:gd name="T66" fmla="+- 0 4762 3441"/>
                  <a:gd name="T67" fmla="*/ 4762 h 1786"/>
                  <a:gd name="T68" fmla="+- 0 256 255"/>
                  <a:gd name="T69" fmla="*/ T68 w 109"/>
                  <a:gd name="T70" fmla="+- 0 4917 3441"/>
                  <a:gd name="T71" fmla="*/ 4917 h 1786"/>
                  <a:gd name="T72" fmla="+- 0 350 255"/>
                  <a:gd name="T73" fmla="*/ T72 w 109"/>
                  <a:gd name="T74" fmla="+- 0 4922 3441"/>
                  <a:gd name="T75" fmla="*/ 4922 h 1786"/>
                  <a:gd name="T76" fmla="+- 0 255 255"/>
                  <a:gd name="T77" fmla="*/ T76 w 109"/>
                  <a:gd name="T78" fmla="+- 0 5074 3441"/>
                  <a:gd name="T79" fmla="*/ 5074 h 1786"/>
                  <a:gd name="T80" fmla="+- 0 344 255"/>
                  <a:gd name="T81" fmla="*/ T80 w 109"/>
                  <a:gd name="T82" fmla="+- 0 5079 3441"/>
                  <a:gd name="T83" fmla="*/ 5079 h 1786"/>
                  <a:gd name="T84" fmla="+- 0 255 255"/>
                  <a:gd name="T85" fmla="*/ T84 w 109"/>
                  <a:gd name="T86" fmla="+- 0 5221 3441"/>
                  <a:gd name="T87" fmla="*/ 5221 h 1786"/>
                  <a:gd name="T88" fmla="+- 0 364 255"/>
                  <a:gd name="T89" fmla="*/ T88 w 109"/>
                  <a:gd name="T90" fmla="+- 0 5227 3441"/>
                  <a:gd name="T91" fmla="*/ 5227 h 1786"/>
                  <a:gd name="T92" fmla="+- 0 364 255"/>
                  <a:gd name="T93" fmla="*/ T92 w 109"/>
                  <a:gd name="T94" fmla="+- 0 3441 3441"/>
                  <a:gd name="T95" fmla="*/ 3441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1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1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1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53"/>
            <p:cNvGrpSpPr>
              <a:grpSpLocks/>
            </p:cNvGrpSpPr>
            <p:nvPr/>
          </p:nvGrpSpPr>
          <p:grpSpPr bwMode="auto">
            <a:xfrm>
              <a:off x="0" y="5063"/>
              <a:ext cx="182" cy="117"/>
              <a:chOff x="0" y="5063"/>
              <a:chExt cx="182" cy="117"/>
            </a:xfrm>
          </p:grpSpPr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0" y="5063"/>
                <a:ext cx="182" cy="117"/>
              </a:xfrm>
              <a:custGeom>
                <a:avLst/>
                <a:gdLst>
                  <a:gd name="T0" fmla="*/ 182 w 182"/>
                  <a:gd name="T1" fmla="+- 0 5063 5063"/>
                  <a:gd name="T2" fmla="*/ 5063 h 117"/>
                  <a:gd name="T3" fmla="*/ 0 w 182"/>
                  <a:gd name="T4" fmla="+- 0 5063 5063"/>
                  <a:gd name="T5" fmla="*/ 5063 h 117"/>
                  <a:gd name="T6" fmla="*/ 92 w 182"/>
                  <a:gd name="T7" fmla="+- 0 5180 5063"/>
                  <a:gd name="T8" fmla="*/ 5180 h 117"/>
                  <a:gd name="T9" fmla="*/ 182 w 182"/>
                  <a:gd name="T10" fmla="+- 0 5063 5063"/>
                  <a:gd name="T11" fmla="*/ 506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55"/>
            <p:cNvGrpSpPr>
              <a:grpSpLocks/>
            </p:cNvGrpSpPr>
            <p:nvPr/>
          </p:nvGrpSpPr>
          <p:grpSpPr bwMode="auto">
            <a:xfrm>
              <a:off x="0" y="3608"/>
              <a:ext cx="182" cy="117"/>
              <a:chOff x="0" y="3608"/>
              <a:chExt cx="182" cy="117"/>
            </a:xfrm>
          </p:grpSpPr>
          <p:sp>
            <p:nvSpPr>
              <p:cNvPr id="147" name="Freeform 56"/>
              <p:cNvSpPr>
                <a:spLocks/>
              </p:cNvSpPr>
              <p:nvPr/>
            </p:nvSpPr>
            <p:spPr bwMode="auto">
              <a:xfrm>
                <a:off x="0" y="3608"/>
                <a:ext cx="182" cy="117"/>
              </a:xfrm>
              <a:custGeom>
                <a:avLst/>
                <a:gdLst>
                  <a:gd name="T0" fmla="*/ 182 w 182"/>
                  <a:gd name="T1" fmla="+- 0 3608 3608"/>
                  <a:gd name="T2" fmla="*/ 3608 h 117"/>
                  <a:gd name="T3" fmla="*/ 0 w 182"/>
                  <a:gd name="T4" fmla="+- 0 3608 3608"/>
                  <a:gd name="T5" fmla="*/ 3608 h 117"/>
                  <a:gd name="T6" fmla="*/ 92 w 182"/>
                  <a:gd name="T7" fmla="+- 0 3725 3608"/>
                  <a:gd name="T8" fmla="*/ 3725 h 117"/>
                  <a:gd name="T9" fmla="*/ 182 w 182"/>
                  <a:gd name="T10" fmla="+- 0 3608 3608"/>
                  <a:gd name="T11" fmla="*/ 360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Group 57"/>
            <p:cNvGrpSpPr>
              <a:grpSpLocks/>
            </p:cNvGrpSpPr>
            <p:nvPr/>
          </p:nvGrpSpPr>
          <p:grpSpPr bwMode="auto">
            <a:xfrm>
              <a:off x="0" y="3776"/>
              <a:ext cx="182" cy="117"/>
              <a:chOff x="0" y="3776"/>
              <a:chExt cx="182" cy="117"/>
            </a:xfrm>
          </p:grpSpPr>
          <p:sp>
            <p:nvSpPr>
              <p:cNvPr id="146" name="Freeform 58"/>
              <p:cNvSpPr>
                <a:spLocks/>
              </p:cNvSpPr>
              <p:nvPr/>
            </p:nvSpPr>
            <p:spPr bwMode="auto">
              <a:xfrm>
                <a:off x="0" y="3776"/>
                <a:ext cx="182" cy="117"/>
              </a:xfrm>
              <a:custGeom>
                <a:avLst/>
                <a:gdLst>
                  <a:gd name="T0" fmla="*/ 182 w 182"/>
                  <a:gd name="T1" fmla="+- 0 3776 3776"/>
                  <a:gd name="T2" fmla="*/ 3776 h 117"/>
                  <a:gd name="T3" fmla="*/ 0 w 182"/>
                  <a:gd name="T4" fmla="+- 0 3776 3776"/>
                  <a:gd name="T5" fmla="*/ 3776 h 117"/>
                  <a:gd name="T6" fmla="*/ 92 w 182"/>
                  <a:gd name="T7" fmla="+- 0 3893 3776"/>
                  <a:gd name="T8" fmla="*/ 3893 h 117"/>
                  <a:gd name="T9" fmla="*/ 182 w 182"/>
                  <a:gd name="T10" fmla="+- 0 3776 3776"/>
                  <a:gd name="T11" fmla="*/ 377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59"/>
            <p:cNvGrpSpPr>
              <a:grpSpLocks/>
            </p:cNvGrpSpPr>
            <p:nvPr/>
          </p:nvGrpSpPr>
          <p:grpSpPr bwMode="auto">
            <a:xfrm>
              <a:off x="0" y="3944"/>
              <a:ext cx="182" cy="117"/>
              <a:chOff x="0" y="3944"/>
              <a:chExt cx="182" cy="117"/>
            </a:xfrm>
          </p:grpSpPr>
          <p:sp>
            <p:nvSpPr>
              <p:cNvPr id="145" name="Freeform 60"/>
              <p:cNvSpPr>
                <a:spLocks/>
              </p:cNvSpPr>
              <p:nvPr/>
            </p:nvSpPr>
            <p:spPr bwMode="auto">
              <a:xfrm>
                <a:off x="0" y="3944"/>
                <a:ext cx="182" cy="117"/>
              </a:xfrm>
              <a:custGeom>
                <a:avLst/>
                <a:gdLst>
                  <a:gd name="T0" fmla="*/ 182 w 182"/>
                  <a:gd name="T1" fmla="+- 0 3944 3944"/>
                  <a:gd name="T2" fmla="*/ 3944 h 117"/>
                  <a:gd name="T3" fmla="*/ 0 w 182"/>
                  <a:gd name="T4" fmla="+- 0 3944 3944"/>
                  <a:gd name="T5" fmla="*/ 3944 h 117"/>
                  <a:gd name="T6" fmla="*/ 92 w 182"/>
                  <a:gd name="T7" fmla="+- 0 4061 3944"/>
                  <a:gd name="T8" fmla="*/ 4061 h 117"/>
                  <a:gd name="T9" fmla="*/ 182 w 182"/>
                  <a:gd name="T10" fmla="+- 0 3944 3944"/>
                  <a:gd name="T11" fmla="*/ 3944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61"/>
            <p:cNvGrpSpPr>
              <a:grpSpLocks/>
            </p:cNvGrpSpPr>
            <p:nvPr/>
          </p:nvGrpSpPr>
          <p:grpSpPr bwMode="auto">
            <a:xfrm>
              <a:off x="0" y="4110"/>
              <a:ext cx="182" cy="117"/>
              <a:chOff x="0" y="4110"/>
              <a:chExt cx="182" cy="117"/>
            </a:xfrm>
          </p:grpSpPr>
          <p:sp>
            <p:nvSpPr>
              <p:cNvPr id="144" name="Freeform 62"/>
              <p:cNvSpPr>
                <a:spLocks/>
              </p:cNvSpPr>
              <p:nvPr/>
            </p:nvSpPr>
            <p:spPr bwMode="auto">
              <a:xfrm>
                <a:off x="0" y="4110"/>
                <a:ext cx="182" cy="117"/>
              </a:xfrm>
              <a:custGeom>
                <a:avLst/>
                <a:gdLst>
                  <a:gd name="T0" fmla="*/ 182 w 182"/>
                  <a:gd name="T1" fmla="+- 0 4110 4110"/>
                  <a:gd name="T2" fmla="*/ 4110 h 117"/>
                  <a:gd name="T3" fmla="*/ 0 w 182"/>
                  <a:gd name="T4" fmla="+- 0 4110 4110"/>
                  <a:gd name="T5" fmla="*/ 4110 h 117"/>
                  <a:gd name="T6" fmla="*/ 92 w 182"/>
                  <a:gd name="T7" fmla="+- 0 4226 4110"/>
                  <a:gd name="T8" fmla="*/ 4226 h 117"/>
                  <a:gd name="T9" fmla="*/ 182 w 182"/>
                  <a:gd name="T10" fmla="+- 0 4110 4110"/>
                  <a:gd name="T11" fmla="*/ 411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63"/>
            <p:cNvGrpSpPr>
              <a:grpSpLocks/>
            </p:cNvGrpSpPr>
            <p:nvPr/>
          </p:nvGrpSpPr>
          <p:grpSpPr bwMode="auto">
            <a:xfrm>
              <a:off x="0" y="4279"/>
              <a:ext cx="182" cy="117"/>
              <a:chOff x="0" y="4279"/>
              <a:chExt cx="182" cy="117"/>
            </a:xfrm>
          </p:grpSpPr>
          <p:sp>
            <p:nvSpPr>
              <p:cNvPr id="143" name="Freeform 64"/>
              <p:cNvSpPr>
                <a:spLocks/>
              </p:cNvSpPr>
              <p:nvPr/>
            </p:nvSpPr>
            <p:spPr bwMode="auto">
              <a:xfrm>
                <a:off x="0" y="4279"/>
                <a:ext cx="182" cy="117"/>
              </a:xfrm>
              <a:custGeom>
                <a:avLst/>
                <a:gdLst>
                  <a:gd name="T0" fmla="*/ 182 w 182"/>
                  <a:gd name="T1" fmla="+- 0 4279 4279"/>
                  <a:gd name="T2" fmla="*/ 4279 h 117"/>
                  <a:gd name="T3" fmla="*/ 0 w 182"/>
                  <a:gd name="T4" fmla="+- 0 4279 4279"/>
                  <a:gd name="T5" fmla="*/ 4279 h 117"/>
                  <a:gd name="T6" fmla="*/ 92 w 182"/>
                  <a:gd name="T7" fmla="+- 0 4396 4279"/>
                  <a:gd name="T8" fmla="*/ 4396 h 117"/>
                  <a:gd name="T9" fmla="*/ 182 w 182"/>
                  <a:gd name="T10" fmla="+- 0 4279 4279"/>
                  <a:gd name="T11" fmla="*/ 42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65"/>
            <p:cNvGrpSpPr>
              <a:grpSpLocks/>
            </p:cNvGrpSpPr>
            <p:nvPr/>
          </p:nvGrpSpPr>
          <p:grpSpPr bwMode="auto">
            <a:xfrm>
              <a:off x="0" y="4436"/>
              <a:ext cx="182" cy="117"/>
              <a:chOff x="0" y="4436"/>
              <a:chExt cx="182" cy="117"/>
            </a:xfrm>
          </p:grpSpPr>
          <p:sp>
            <p:nvSpPr>
              <p:cNvPr id="142" name="Freeform 66"/>
              <p:cNvSpPr>
                <a:spLocks/>
              </p:cNvSpPr>
              <p:nvPr/>
            </p:nvSpPr>
            <p:spPr bwMode="auto">
              <a:xfrm>
                <a:off x="0" y="4436"/>
                <a:ext cx="182" cy="117"/>
              </a:xfrm>
              <a:custGeom>
                <a:avLst/>
                <a:gdLst>
                  <a:gd name="T0" fmla="*/ 182 w 182"/>
                  <a:gd name="T1" fmla="+- 0 4436 4436"/>
                  <a:gd name="T2" fmla="*/ 4436 h 117"/>
                  <a:gd name="T3" fmla="*/ 0 w 182"/>
                  <a:gd name="T4" fmla="+- 0 4436 4436"/>
                  <a:gd name="T5" fmla="*/ 4436 h 117"/>
                  <a:gd name="T6" fmla="*/ 92 w 182"/>
                  <a:gd name="T7" fmla="+- 0 4553 4436"/>
                  <a:gd name="T8" fmla="*/ 4553 h 117"/>
                  <a:gd name="T9" fmla="*/ 182 w 182"/>
                  <a:gd name="T10" fmla="+- 0 4436 4436"/>
                  <a:gd name="T11" fmla="*/ 44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67"/>
            <p:cNvGrpSpPr>
              <a:grpSpLocks/>
            </p:cNvGrpSpPr>
            <p:nvPr/>
          </p:nvGrpSpPr>
          <p:grpSpPr bwMode="auto">
            <a:xfrm>
              <a:off x="0" y="4593"/>
              <a:ext cx="182" cy="117"/>
              <a:chOff x="0" y="4593"/>
              <a:chExt cx="182" cy="117"/>
            </a:xfrm>
          </p:grpSpPr>
          <p:sp>
            <p:nvSpPr>
              <p:cNvPr id="141" name="Freeform 68"/>
              <p:cNvSpPr>
                <a:spLocks/>
              </p:cNvSpPr>
              <p:nvPr/>
            </p:nvSpPr>
            <p:spPr bwMode="auto">
              <a:xfrm>
                <a:off x="0" y="4593"/>
                <a:ext cx="182" cy="117"/>
              </a:xfrm>
              <a:custGeom>
                <a:avLst/>
                <a:gdLst>
                  <a:gd name="T0" fmla="*/ 182 w 182"/>
                  <a:gd name="T1" fmla="+- 0 4593 4593"/>
                  <a:gd name="T2" fmla="*/ 4593 h 117"/>
                  <a:gd name="T3" fmla="*/ 0 w 182"/>
                  <a:gd name="T4" fmla="+- 0 4593 4593"/>
                  <a:gd name="T5" fmla="*/ 4593 h 117"/>
                  <a:gd name="T6" fmla="*/ 92 w 182"/>
                  <a:gd name="T7" fmla="+- 0 4710 4593"/>
                  <a:gd name="T8" fmla="*/ 4710 h 117"/>
                  <a:gd name="T9" fmla="*/ 182 w 182"/>
                  <a:gd name="T10" fmla="+- 0 4593 4593"/>
                  <a:gd name="T11" fmla="*/ 45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69"/>
            <p:cNvGrpSpPr>
              <a:grpSpLocks/>
            </p:cNvGrpSpPr>
            <p:nvPr/>
          </p:nvGrpSpPr>
          <p:grpSpPr bwMode="auto">
            <a:xfrm>
              <a:off x="0" y="4750"/>
              <a:ext cx="182" cy="117"/>
              <a:chOff x="0" y="4750"/>
              <a:chExt cx="182" cy="117"/>
            </a:xfrm>
          </p:grpSpPr>
          <p:sp>
            <p:nvSpPr>
              <p:cNvPr id="140" name="Freeform 70"/>
              <p:cNvSpPr>
                <a:spLocks/>
              </p:cNvSpPr>
              <p:nvPr/>
            </p:nvSpPr>
            <p:spPr bwMode="auto">
              <a:xfrm>
                <a:off x="0" y="4750"/>
                <a:ext cx="182" cy="117"/>
              </a:xfrm>
              <a:custGeom>
                <a:avLst/>
                <a:gdLst>
                  <a:gd name="T0" fmla="*/ 182 w 182"/>
                  <a:gd name="T1" fmla="+- 0 4750 4750"/>
                  <a:gd name="T2" fmla="*/ 4750 h 117"/>
                  <a:gd name="T3" fmla="*/ 0 w 182"/>
                  <a:gd name="T4" fmla="+- 0 4750 4750"/>
                  <a:gd name="T5" fmla="*/ 4750 h 117"/>
                  <a:gd name="T6" fmla="*/ 92 w 182"/>
                  <a:gd name="T7" fmla="+- 0 4866 4750"/>
                  <a:gd name="T8" fmla="*/ 4866 h 117"/>
                  <a:gd name="T9" fmla="*/ 182 w 182"/>
                  <a:gd name="T10" fmla="+- 0 4750 4750"/>
                  <a:gd name="T11" fmla="*/ 475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71"/>
            <p:cNvGrpSpPr>
              <a:grpSpLocks/>
            </p:cNvGrpSpPr>
            <p:nvPr/>
          </p:nvGrpSpPr>
          <p:grpSpPr bwMode="auto">
            <a:xfrm>
              <a:off x="0" y="4906"/>
              <a:ext cx="182" cy="117"/>
              <a:chOff x="0" y="4906"/>
              <a:chExt cx="182" cy="117"/>
            </a:xfrm>
          </p:grpSpPr>
          <p:sp>
            <p:nvSpPr>
              <p:cNvPr id="139" name="Freeform 72"/>
              <p:cNvSpPr>
                <a:spLocks/>
              </p:cNvSpPr>
              <p:nvPr/>
            </p:nvSpPr>
            <p:spPr bwMode="auto">
              <a:xfrm>
                <a:off x="0" y="4906"/>
                <a:ext cx="182" cy="117"/>
              </a:xfrm>
              <a:custGeom>
                <a:avLst/>
                <a:gdLst>
                  <a:gd name="T0" fmla="*/ 182 w 182"/>
                  <a:gd name="T1" fmla="+- 0 4906 4906"/>
                  <a:gd name="T2" fmla="*/ 4906 h 117"/>
                  <a:gd name="T3" fmla="*/ 0 w 182"/>
                  <a:gd name="T4" fmla="+- 0 4906 4906"/>
                  <a:gd name="T5" fmla="*/ 4906 h 117"/>
                  <a:gd name="T6" fmla="*/ 92 w 182"/>
                  <a:gd name="T7" fmla="+- 0 5023 4906"/>
                  <a:gd name="T8" fmla="*/ 5023 h 117"/>
                  <a:gd name="T9" fmla="*/ 182 w 182"/>
                  <a:gd name="T10" fmla="+- 0 4906 4906"/>
                  <a:gd name="T11" fmla="*/ 490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73"/>
            <p:cNvGrpSpPr>
              <a:grpSpLocks/>
            </p:cNvGrpSpPr>
            <p:nvPr/>
          </p:nvGrpSpPr>
          <p:grpSpPr bwMode="auto">
            <a:xfrm>
              <a:off x="255" y="5227"/>
              <a:ext cx="109" cy="1786"/>
              <a:chOff x="255" y="5227"/>
              <a:chExt cx="109" cy="1786"/>
            </a:xfrm>
          </p:grpSpPr>
          <p:sp>
            <p:nvSpPr>
              <p:cNvPr id="138" name="Freeform 74"/>
              <p:cNvSpPr>
                <a:spLocks/>
              </p:cNvSpPr>
              <p:nvPr/>
            </p:nvSpPr>
            <p:spPr bwMode="auto">
              <a:xfrm>
                <a:off x="255" y="522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5227 5227"/>
                  <a:gd name="T3" fmla="*/ 5227 h 1786"/>
                  <a:gd name="T4" fmla="+- 0 255 255"/>
                  <a:gd name="T5" fmla="*/ T4 w 109"/>
                  <a:gd name="T6" fmla="+- 0 5400 5227"/>
                  <a:gd name="T7" fmla="*/ 5400 h 1786"/>
                  <a:gd name="T8" fmla="+- 0 357 255"/>
                  <a:gd name="T9" fmla="*/ T8 w 109"/>
                  <a:gd name="T10" fmla="+- 0 5406 5227"/>
                  <a:gd name="T11" fmla="*/ 5406 h 1786"/>
                  <a:gd name="T12" fmla="+- 0 255 255"/>
                  <a:gd name="T13" fmla="*/ T12 w 109"/>
                  <a:gd name="T14" fmla="+- 0 5569 5227"/>
                  <a:gd name="T15" fmla="*/ 5569 h 1786"/>
                  <a:gd name="T16" fmla="+- 0 353 255"/>
                  <a:gd name="T17" fmla="*/ T16 w 109"/>
                  <a:gd name="T18" fmla="+- 0 5574 5227"/>
                  <a:gd name="T19" fmla="*/ 5574 h 1786"/>
                  <a:gd name="T20" fmla="+- 0 255 255"/>
                  <a:gd name="T21" fmla="*/ T20 w 109"/>
                  <a:gd name="T22" fmla="+- 0 5730 5227"/>
                  <a:gd name="T23" fmla="*/ 5730 h 1786"/>
                  <a:gd name="T24" fmla="+- 0 351 255"/>
                  <a:gd name="T25" fmla="*/ T24 w 109"/>
                  <a:gd name="T26" fmla="+- 0 5735 5227"/>
                  <a:gd name="T27" fmla="*/ 5735 h 1786"/>
                  <a:gd name="T28" fmla="+- 0 255 255"/>
                  <a:gd name="T29" fmla="*/ T28 w 109"/>
                  <a:gd name="T30" fmla="+- 0 5889 5227"/>
                  <a:gd name="T31" fmla="*/ 5889 h 1786"/>
                  <a:gd name="T32" fmla="+- 0 358 255"/>
                  <a:gd name="T33" fmla="*/ T32 w 109"/>
                  <a:gd name="T34" fmla="+- 0 5894 5227"/>
                  <a:gd name="T35" fmla="*/ 5894 h 1786"/>
                  <a:gd name="T36" fmla="+- 0 255 255"/>
                  <a:gd name="T37" fmla="*/ T36 w 109"/>
                  <a:gd name="T38" fmla="+- 0 6058 5227"/>
                  <a:gd name="T39" fmla="*/ 6058 h 1786"/>
                  <a:gd name="T40" fmla="+- 0 348 255"/>
                  <a:gd name="T41" fmla="*/ T40 w 109"/>
                  <a:gd name="T42" fmla="+- 0 6063 5227"/>
                  <a:gd name="T43" fmla="*/ 6063 h 1786"/>
                  <a:gd name="T44" fmla="+- 0 256 255"/>
                  <a:gd name="T45" fmla="*/ T44 w 109"/>
                  <a:gd name="T46" fmla="+- 0 6209 5227"/>
                  <a:gd name="T47" fmla="*/ 6209 h 1786"/>
                  <a:gd name="T48" fmla="+- 0 358 255"/>
                  <a:gd name="T49" fmla="*/ T48 w 109"/>
                  <a:gd name="T50" fmla="+- 0 6215 5227"/>
                  <a:gd name="T51" fmla="*/ 6215 h 1786"/>
                  <a:gd name="T52" fmla="+- 0 255 255"/>
                  <a:gd name="T53" fmla="*/ T52 w 109"/>
                  <a:gd name="T54" fmla="+- 0 6379 5227"/>
                  <a:gd name="T55" fmla="*/ 6379 h 1786"/>
                  <a:gd name="T56" fmla="+- 0 356 255"/>
                  <a:gd name="T57" fmla="*/ T56 w 109"/>
                  <a:gd name="T58" fmla="+- 0 6384 5227"/>
                  <a:gd name="T59" fmla="*/ 6384 h 1786"/>
                  <a:gd name="T60" fmla="+- 0 256 255"/>
                  <a:gd name="T61" fmla="*/ T60 w 109"/>
                  <a:gd name="T62" fmla="+- 0 6543 5227"/>
                  <a:gd name="T63" fmla="*/ 6543 h 1786"/>
                  <a:gd name="T64" fmla="+- 0 353 255"/>
                  <a:gd name="T65" fmla="*/ T64 w 109"/>
                  <a:gd name="T66" fmla="+- 0 6549 5227"/>
                  <a:gd name="T67" fmla="*/ 6549 h 1786"/>
                  <a:gd name="T68" fmla="+- 0 256 255"/>
                  <a:gd name="T69" fmla="*/ T68 w 109"/>
                  <a:gd name="T70" fmla="+- 0 6703 5227"/>
                  <a:gd name="T71" fmla="*/ 6703 h 1786"/>
                  <a:gd name="T72" fmla="+- 0 350 255"/>
                  <a:gd name="T73" fmla="*/ T72 w 109"/>
                  <a:gd name="T74" fmla="+- 0 6708 5227"/>
                  <a:gd name="T75" fmla="*/ 6708 h 1786"/>
                  <a:gd name="T76" fmla="+- 0 255 255"/>
                  <a:gd name="T77" fmla="*/ T76 w 109"/>
                  <a:gd name="T78" fmla="+- 0 6860 5227"/>
                  <a:gd name="T79" fmla="*/ 6860 h 1786"/>
                  <a:gd name="T80" fmla="+- 0 344 255"/>
                  <a:gd name="T81" fmla="*/ T80 w 109"/>
                  <a:gd name="T82" fmla="+- 0 6865 5227"/>
                  <a:gd name="T83" fmla="*/ 6865 h 1786"/>
                  <a:gd name="T84" fmla="+- 0 255 255"/>
                  <a:gd name="T85" fmla="*/ T84 w 109"/>
                  <a:gd name="T86" fmla="+- 0 7007 5227"/>
                  <a:gd name="T87" fmla="*/ 7007 h 1786"/>
                  <a:gd name="T88" fmla="+- 0 364 255"/>
                  <a:gd name="T89" fmla="*/ T88 w 109"/>
                  <a:gd name="T90" fmla="+- 0 7013 5227"/>
                  <a:gd name="T91" fmla="*/ 7013 h 1786"/>
                  <a:gd name="T92" fmla="+- 0 364 255"/>
                  <a:gd name="T93" fmla="*/ T92 w 109"/>
                  <a:gd name="T94" fmla="+- 0 5227 5227"/>
                  <a:gd name="T95" fmla="*/ 522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5"/>
            <p:cNvGrpSpPr>
              <a:grpSpLocks/>
            </p:cNvGrpSpPr>
            <p:nvPr/>
          </p:nvGrpSpPr>
          <p:grpSpPr bwMode="auto">
            <a:xfrm>
              <a:off x="0" y="6849"/>
              <a:ext cx="182" cy="117"/>
              <a:chOff x="0" y="6849"/>
              <a:chExt cx="182" cy="117"/>
            </a:xfrm>
          </p:grpSpPr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0" y="6849"/>
                <a:ext cx="182" cy="117"/>
              </a:xfrm>
              <a:custGeom>
                <a:avLst/>
                <a:gdLst>
                  <a:gd name="T0" fmla="*/ 182 w 182"/>
                  <a:gd name="T1" fmla="+- 0 6849 6849"/>
                  <a:gd name="T2" fmla="*/ 6849 h 117"/>
                  <a:gd name="T3" fmla="*/ 0 w 182"/>
                  <a:gd name="T4" fmla="+- 0 6849 6849"/>
                  <a:gd name="T5" fmla="*/ 6849 h 117"/>
                  <a:gd name="T6" fmla="*/ 92 w 182"/>
                  <a:gd name="T7" fmla="+- 0 6966 6849"/>
                  <a:gd name="T8" fmla="*/ 6966 h 117"/>
                  <a:gd name="T9" fmla="*/ 182 w 182"/>
                  <a:gd name="T10" fmla="+- 0 6849 6849"/>
                  <a:gd name="T11" fmla="*/ 684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77"/>
            <p:cNvGrpSpPr>
              <a:grpSpLocks/>
            </p:cNvGrpSpPr>
            <p:nvPr/>
          </p:nvGrpSpPr>
          <p:grpSpPr bwMode="auto">
            <a:xfrm>
              <a:off x="0" y="5395"/>
              <a:ext cx="182" cy="117"/>
              <a:chOff x="0" y="5395"/>
              <a:chExt cx="182" cy="117"/>
            </a:xfrm>
          </p:grpSpPr>
          <p:sp>
            <p:nvSpPr>
              <p:cNvPr id="136" name="Freeform 78"/>
              <p:cNvSpPr>
                <a:spLocks/>
              </p:cNvSpPr>
              <p:nvPr/>
            </p:nvSpPr>
            <p:spPr bwMode="auto">
              <a:xfrm>
                <a:off x="0" y="5395"/>
                <a:ext cx="182" cy="117"/>
              </a:xfrm>
              <a:custGeom>
                <a:avLst/>
                <a:gdLst>
                  <a:gd name="T0" fmla="*/ 182 w 182"/>
                  <a:gd name="T1" fmla="+- 0 5395 5395"/>
                  <a:gd name="T2" fmla="*/ 5395 h 117"/>
                  <a:gd name="T3" fmla="*/ 0 w 182"/>
                  <a:gd name="T4" fmla="+- 0 5395 5395"/>
                  <a:gd name="T5" fmla="*/ 5395 h 117"/>
                  <a:gd name="T6" fmla="*/ 92 w 182"/>
                  <a:gd name="T7" fmla="+- 0 5511 5395"/>
                  <a:gd name="T8" fmla="*/ 5511 h 117"/>
                  <a:gd name="T9" fmla="*/ 182 w 182"/>
                  <a:gd name="T10" fmla="+- 0 5395 5395"/>
                  <a:gd name="T11" fmla="*/ 53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79"/>
            <p:cNvGrpSpPr>
              <a:grpSpLocks/>
            </p:cNvGrpSpPr>
            <p:nvPr/>
          </p:nvGrpSpPr>
          <p:grpSpPr bwMode="auto">
            <a:xfrm>
              <a:off x="0" y="5236"/>
              <a:ext cx="182" cy="117"/>
              <a:chOff x="0" y="5236"/>
              <a:chExt cx="182" cy="117"/>
            </a:xfrm>
          </p:grpSpPr>
          <p:sp>
            <p:nvSpPr>
              <p:cNvPr id="135" name="Freeform 80"/>
              <p:cNvSpPr>
                <a:spLocks/>
              </p:cNvSpPr>
              <p:nvPr/>
            </p:nvSpPr>
            <p:spPr bwMode="auto">
              <a:xfrm>
                <a:off x="0" y="5236"/>
                <a:ext cx="182" cy="117"/>
              </a:xfrm>
              <a:custGeom>
                <a:avLst/>
                <a:gdLst>
                  <a:gd name="T0" fmla="*/ 182 w 182"/>
                  <a:gd name="T1" fmla="+- 0 5236 5236"/>
                  <a:gd name="T2" fmla="*/ 5236 h 117"/>
                  <a:gd name="T3" fmla="*/ 0 w 182"/>
                  <a:gd name="T4" fmla="+- 0 5236 5236"/>
                  <a:gd name="T5" fmla="*/ 5236 h 117"/>
                  <a:gd name="T6" fmla="*/ 92 w 182"/>
                  <a:gd name="T7" fmla="+- 0 5353 5236"/>
                  <a:gd name="T8" fmla="*/ 5353 h 117"/>
                  <a:gd name="T9" fmla="*/ 182 w 182"/>
                  <a:gd name="T10" fmla="+- 0 5236 5236"/>
                  <a:gd name="T11" fmla="*/ 52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81"/>
            <p:cNvGrpSpPr>
              <a:grpSpLocks/>
            </p:cNvGrpSpPr>
            <p:nvPr/>
          </p:nvGrpSpPr>
          <p:grpSpPr bwMode="auto">
            <a:xfrm>
              <a:off x="0" y="5562"/>
              <a:ext cx="182" cy="117"/>
              <a:chOff x="0" y="5562"/>
              <a:chExt cx="182" cy="117"/>
            </a:xfrm>
          </p:grpSpPr>
          <p:sp>
            <p:nvSpPr>
              <p:cNvPr id="134" name="Freeform 82"/>
              <p:cNvSpPr>
                <a:spLocks/>
              </p:cNvSpPr>
              <p:nvPr/>
            </p:nvSpPr>
            <p:spPr bwMode="auto">
              <a:xfrm>
                <a:off x="0" y="5562"/>
                <a:ext cx="182" cy="117"/>
              </a:xfrm>
              <a:custGeom>
                <a:avLst/>
                <a:gdLst>
                  <a:gd name="T0" fmla="*/ 182 w 182"/>
                  <a:gd name="T1" fmla="+- 0 5562 5562"/>
                  <a:gd name="T2" fmla="*/ 5562 h 117"/>
                  <a:gd name="T3" fmla="*/ 0 w 182"/>
                  <a:gd name="T4" fmla="+- 0 5562 5562"/>
                  <a:gd name="T5" fmla="*/ 5562 h 117"/>
                  <a:gd name="T6" fmla="*/ 92 w 182"/>
                  <a:gd name="T7" fmla="+- 0 5679 5562"/>
                  <a:gd name="T8" fmla="*/ 5679 h 117"/>
                  <a:gd name="T9" fmla="*/ 182 w 182"/>
                  <a:gd name="T10" fmla="+- 0 5562 5562"/>
                  <a:gd name="T11" fmla="*/ 556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83"/>
            <p:cNvGrpSpPr>
              <a:grpSpLocks/>
            </p:cNvGrpSpPr>
            <p:nvPr/>
          </p:nvGrpSpPr>
          <p:grpSpPr bwMode="auto">
            <a:xfrm>
              <a:off x="0" y="5730"/>
              <a:ext cx="182" cy="117"/>
              <a:chOff x="0" y="5730"/>
              <a:chExt cx="182" cy="117"/>
            </a:xfrm>
          </p:grpSpPr>
          <p:sp>
            <p:nvSpPr>
              <p:cNvPr id="133" name="Freeform 84"/>
              <p:cNvSpPr>
                <a:spLocks/>
              </p:cNvSpPr>
              <p:nvPr/>
            </p:nvSpPr>
            <p:spPr bwMode="auto">
              <a:xfrm>
                <a:off x="0" y="5730"/>
                <a:ext cx="182" cy="117"/>
              </a:xfrm>
              <a:custGeom>
                <a:avLst/>
                <a:gdLst>
                  <a:gd name="T0" fmla="*/ 182 w 182"/>
                  <a:gd name="T1" fmla="+- 0 5730 5730"/>
                  <a:gd name="T2" fmla="*/ 5730 h 117"/>
                  <a:gd name="T3" fmla="*/ 0 w 182"/>
                  <a:gd name="T4" fmla="+- 0 5730 5730"/>
                  <a:gd name="T5" fmla="*/ 5730 h 117"/>
                  <a:gd name="T6" fmla="*/ 92 w 182"/>
                  <a:gd name="T7" fmla="+- 0 5847 5730"/>
                  <a:gd name="T8" fmla="*/ 5847 h 117"/>
                  <a:gd name="T9" fmla="*/ 182 w 182"/>
                  <a:gd name="T10" fmla="+- 0 5730 5730"/>
                  <a:gd name="T11" fmla="*/ 573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85"/>
            <p:cNvGrpSpPr>
              <a:grpSpLocks/>
            </p:cNvGrpSpPr>
            <p:nvPr/>
          </p:nvGrpSpPr>
          <p:grpSpPr bwMode="auto">
            <a:xfrm>
              <a:off x="0" y="5896"/>
              <a:ext cx="182" cy="117"/>
              <a:chOff x="0" y="5896"/>
              <a:chExt cx="182" cy="117"/>
            </a:xfrm>
          </p:grpSpPr>
          <p:sp>
            <p:nvSpPr>
              <p:cNvPr id="132" name="Freeform 86"/>
              <p:cNvSpPr>
                <a:spLocks/>
              </p:cNvSpPr>
              <p:nvPr/>
            </p:nvSpPr>
            <p:spPr bwMode="auto">
              <a:xfrm>
                <a:off x="0" y="5896"/>
                <a:ext cx="182" cy="117"/>
              </a:xfrm>
              <a:custGeom>
                <a:avLst/>
                <a:gdLst>
                  <a:gd name="T0" fmla="*/ 182 w 182"/>
                  <a:gd name="T1" fmla="+- 0 5896 5896"/>
                  <a:gd name="T2" fmla="*/ 5896 h 117"/>
                  <a:gd name="T3" fmla="*/ 0 w 182"/>
                  <a:gd name="T4" fmla="+- 0 5896 5896"/>
                  <a:gd name="T5" fmla="*/ 5896 h 117"/>
                  <a:gd name="T6" fmla="*/ 92 w 182"/>
                  <a:gd name="T7" fmla="+- 0 6013 5896"/>
                  <a:gd name="T8" fmla="*/ 6013 h 117"/>
                  <a:gd name="T9" fmla="*/ 182 w 182"/>
                  <a:gd name="T10" fmla="+- 0 5896 5896"/>
                  <a:gd name="T11" fmla="*/ 58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87"/>
            <p:cNvGrpSpPr>
              <a:grpSpLocks/>
            </p:cNvGrpSpPr>
            <p:nvPr/>
          </p:nvGrpSpPr>
          <p:grpSpPr bwMode="auto">
            <a:xfrm>
              <a:off x="0" y="6065"/>
              <a:ext cx="182" cy="117"/>
              <a:chOff x="0" y="6065"/>
              <a:chExt cx="182" cy="117"/>
            </a:xfrm>
          </p:grpSpPr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0" y="6065"/>
                <a:ext cx="182" cy="117"/>
              </a:xfrm>
              <a:custGeom>
                <a:avLst/>
                <a:gdLst>
                  <a:gd name="T0" fmla="*/ 182 w 182"/>
                  <a:gd name="T1" fmla="+- 0 6065 6065"/>
                  <a:gd name="T2" fmla="*/ 6065 h 117"/>
                  <a:gd name="T3" fmla="*/ 0 w 182"/>
                  <a:gd name="T4" fmla="+- 0 6065 6065"/>
                  <a:gd name="T5" fmla="*/ 6065 h 117"/>
                  <a:gd name="T6" fmla="*/ 92 w 182"/>
                  <a:gd name="T7" fmla="+- 0 6182 6065"/>
                  <a:gd name="T8" fmla="*/ 6182 h 117"/>
                  <a:gd name="T9" fmla="*/ 182 w 182"/>
                  <a:gd name="T10" fmla="+- 0 6065 6065"/>
                  <a:gd name="T11" fmla="*/ 606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89"/>
            <p:cNvGrpSpPr>
              <a:grpSpLocks/>
            </p:cNvGrpSpPr>
            <p:nvPr/>
          </p:nvGrpSpPr>
          <p:grpSpPr bwMode="auto">
            <a:xfrm>
              <a:off x="0" y="6222"/>
              <a:ext cx="182" cy="117"/>
              <a:chOff x="0" y="6222"/>
              <a:chExt cx="182" cy="117"/>
            </a:xfrm>
          </p:grpSpPr>
          <p:sp>
            <p:nvSpPr>
              <p:cNvPr id="130" name="Freeform 90"/>
              <p:cNvSpPr>
                <a:spLocks/>
              </p:cNvSpPr>
              <p:nvPr/>
            </p:nvSpPr>
            <p:spPr bwMode="auto">
              <a:xfrm>
                <a:off x="0" y="6222"/>
                <a:ext cx="182" cy="117"/>
              </a:xfrm>
              <a:custGeom>
                <a:avLst/>
                <a:gdLst>
                  <a:gd name="T0" fmla="*/ 182 w 182"/>
                  <a:gd name="T1" fmla="+- 0 6222 6222"/>
                  <a:gd name="T2" fmla="*/ 6222 h 117"/>
                  <a:gd name="T3" fmla="*/ 0 w 182"/>
                  <a:gd name="T4" fmla="+- 0 6222 6222"/>
                  <a:gd name="T5" fmla="*/ 6222 h 117"/>
                  <a:gd name="T6" fmla="*/ 92 w 182"/>
                  <a:gd name="T7" fmla="+- 0 6339 6222"/>
                  <a:gd name="T8" fmla="*/ 6339 h 117"/>
                  <a:gd name="T9" fmla="*/ 182 w 182"/>
                  <a:gd name="T10" fmla="+- 0 6222 6222"/>
                  <a:gd name="T11" fmla="*/ 62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91"/>
            <p:cNvGrpSpPr>
              <a:grpSpLocks/>
            </p:cNvGrpSpPr>
            <p:nvPr/>
          </p:nvGrpSpPr>
          <p:grpSpPr bwMode="auto">
            <a:xfrm>
              <a:off x="0" y="6379"/>
              <a:ext cx="182" cy="117"/>
              <a:chOff x="0" y="6379"/>
              <a:chExt cx="182" cy="117"/>
            </a:xfrm>
          </p:grpSpPr>
          <p:sp>
            <p:nvSpPr>
              <p:cNvPr id="129" name="Freeform 92"/>
              <p:cNvSpPr>
                <a:spLocks/>
              </p:cNvSpPr>
              <p:nvPr/>
            </p:nvSpPr>
            <p:spPr bwMode="auto">
              <a:xfrm>
                <a:off x="0" y="6379"/>
                <a:ext cx="182" cy="117"/>
              </a:xfrm>
              <a:custGeom>
                <a:avLst/>
                <a:gdLst>
                  <a:gd name="T0" fmla="*/ 182 w 182"/>
                  <a:gd name="T1" fmla="+- 0 6379 6379"/>
                  <a:gd name="T2" fmla="*/ 6379 h 117"/>
                  <a:gd name="T3" fmla="*/ 0 w 182"/>
                  <a:gd name="T4" fmla="+- 0 6379 6379"/>
                  <a:gd name="T5" fmla="*/ 6379 h 117"/>
                  <a:gd name="T6" fmla="*/ 92 w 182"/>
                  <a:gd name="T7" fmla="+- 0 6496 6379"/>
                  <a:gd name="T8" fmla="*/ 6496 h 117"/>
                  <a:gd name="T9" fmla="*/ 182 w 182"/>
                  <a:gd name="T10" fmla="+- 0 6379 6379"/>
                  <a:gd name="T11" fmla="*/ 637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Group 93"/>
            <p:cNvGrpSpPr>
              <a:grpSpLocks/>
            </p:cNvGrpSpPr>
            <p:nvPr/>
          </p:nvGrpSpPr>
          <p:grpSpPr bwMode="auto">
            <a:xfrm>
              <a:off x="0" y="6536"/>
              <a:ext cx="182" cy="117"/>
              <a:chOff x="0" y="6536"/>
              <a:chExt cx="182" cy="117"/>
            </a:xfrm>
          </p:grpSpPr>
          <p:sp>
            <p:nvSpPr>
              <p:cNvPr id="128" name="Freeform 94"/>
              <p:cNvSpPr>
                <a:spLocks/>
              </p:cNvSpPr>
              <p:nvPr/>
            </p:nvSpPr>
            <p:spPr bwMode="auto">
              <a:xfrm>
                <a:off x="0" y="6536"/>
                <a:ext cx="182" cy="117"/>
              </a:xfrm>
              <a:custGeom>
                <a:avLst/>
                <a:gdLst>
                  <a:gd name="T0" fmla="*/ 182 w 182"/>
                  <a:gd name="T1" fmla="+- 0 6536 6536"/>
                  <a:gd name="T2" fmla="*/ 6536 h 117"/>
                  <a:gd name="T3" fmla="*/ 0 w 182"/>
                  <a:gd name="T4" fmla="+- 0 6536 6536"/>
                  <a:gd name="T5" fmla="*/ 6536 h 117"/>
                  <a:gd name="T6" fmla="*/ 92 w 182"/>
                  <a:gd name="T7" fmla="+- 0 6653 6536"/>
                  <a:gd name="T8" fmla="*/ 6653 h 117"/>
                  <a:gd name="T9" fmla="*/ 182 w 182"/>
                  <a:gd name="T10" fmla="+- 0 6536 6536"/>
                  <a:gd name="T11" fmla="*/ 653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95"/>
            <p:cNvGrpSpPr>
              <a:grpSpLocks/>
            </p:cNvGrpSpPr>
            <p:nvPr/>
          </p:nvGrpSpPr>
          <p:grpSpPr bwMode="auto">
            <a:xfrm>
              <a:off x="0" y="6693"/>
              <a:ext cx="182" cy="117"/>
              <a:chOff x="0" y="6693"/>
              <a:chExt cx="182" cy="117"/>
            </a:xfrm>
          </p:grpSpPr>
          <p:sp>
            <p:nvSpPr>
              <p:cNvPr id="127" name="Freeform 96"/>
              <p:cNvSpPr>
                <a:spLocks/>
              </p:cNvSpPr>
              <p:nvPr/>
            </p:nvSpPr>
            <p:spPr bwMode="auto">
              <a:xfrm>
                <a:off x="0" y="6693"/>
                <a:ext cx="182" cy="117"/>
              </a:xfrm>
              <a:custGeom>
                <a:avLst/>
                <a:gdLst>
                  <a:gd name="T0" fmla="*/ 182 w 182"/>
                  <a:gd name="T1" fmla="+- 0 6693 6693"/>
                  <a:gd name="T2" fmla="*/ 6693 h 117"/>
                  <a:gd name="T3" fmla="*/ 0 w 182"/>
                  <a:gd name="T4" fmla="+- 0 6693 6693"/>
                  <a:gd name="T5" fmla="*/ 6693 h 117"/>
                  <a:gd name="T6" fmla="*/ 92 w 182"/>
                  <a:gd name="T7" fmla="+- 0 6809 6693"/>
                  <a:gd name="T8" fmla="*/ 6809 h 117"/>
                  <a:gd name="T9" fmla="*/ 182 w 182"/>
                  <a:gd name="T10" fmla="+- 0 6693 6693"/>
                  <a:gd name="T11" fmla="*/ 669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97"/>
            <p:cNvGrpSpPr>
              <a:grpSpLocks/>
            </p:cNvGrpSpPr>
            <p:nvPr/>
          </p:nvGrpSpPr>
          <p:grpSpPr bwMode="auto">
            <a:xfrm>
              <a:off x="255" y="6992"/>
              <a:ext cx="109" cy="1786"/>
              <a:chOff x="255" y="6992"/>
              <a:chExt cx="109" cy="1786"/>
            </a:xfrm>
          </p:grpSpPr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255" y="6992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6992 6992"/>
                  <a:gd name="T3" fmla="*/ 6992 h 1786"/>
                  <a:gd name="T4" fmla="+- 0 255 255"/>
                  <a:gd name="T5" fmla="*/ T4 w 109"/>
                  <a:gd name="T6" fmla="+- 0 7166 6992"/>
                  <a:gd name="T7" fmla="*/ 7166 h 1786"/>
                  <a:gd name="T8" fmla="+- 0 357 255"/>
                  <a:gd name="T9" fmla="*/ T8 w 109"/>
                  <a:gd name="T10" fmla="+- 0 7171 6992"/>
                  <a:gd name="T11" fmla="*/ 7171 h 1786"/>
                  <a:gd name="T12" fmla="+- 0 255 255"/>
                  <a:gd name="T13" fmla="*/ T12 w 109"/>
                  <a:gd name="T14" fmla="+- 0 7334 6992"/>
                  <a:gd name="T15" fmla="*/ 7334 h 1786"/>
                  <a:gd name="T16" fmla="+- 0 353 255"/>
                  <a:gd name="T17" fmla="*/ T16 w 109"/>
                  <a:gd name="T18" fmla="+- 0 7340 6992"/>
                  <a:gd name="T19" fmla="*/ 7340 h 1786"/>
                  <a:gd name="T20" fmla="+- 0 255 255"/>
                  <a:gd name="T21" fmla="*/ T20 w 109"/>
                  <a:gd name="T22" fmla="+- 0 7495 6992"/>
                  <a:gd name="T23" fmla="*/ 7495 h 1786"/>
                  <a:gd name="T24" fmla="+- 0 351 255"/>
                  <a:gd name="T25" fmla="*/ T24 w 109"/>
                  <a:gd name="T26" fmla="+- 0 7501 6992"/>
                  <a:gd name="T27" fmla="*/ 7501 h 1786"/>
                  <a:gd name="T28" fmla="+- 0 255 255"/>
                  <a:gd name="T29" fmla="*/ T28 w 109"/>
                  <a:gd name="T30" fmla="+- 0 7654 6992"/>
                  <a:gd name="T31" fmla="*/ 7654 h 1786"/>
                  <a:gd name="T32" fmla="+- 0 358 255"/>
                  <a:gd name="T33" fmla="*/ T32 w 109"/>
                  <a:gd name="T34" fmla="+- 0 7660 6992"/>
                  <a:gd name="T35" fmla="*/ 7660 h 1786"/>
                  <a:gd name="T36" fmla="+- 0 255 255"/>
                  <a:gd name="T37" fmla="*/ T36 w 109"/>
                  <a:gd name="T38" fmla="+- 0 7823 6992"/>
                  <a:gd name="T39" fmla="*/ 7823 h 1786"/>
                  <a:gd name="T40" fmla="+- 0 348 255"/>
                  <a:gd name="T41" fmla="*/ T40 w 109"/>
                  <a:gd name="T42" fmla="+- 0 7828 6992"/>
                  <a:gd name="T43" fmla="*/ 7828 h 1786"/>
                  <a:gd name="T44" fmla="+- 0 256 255"/>
                  <a:gd name="T45" fmla="*/ T44 w 109"/>
                  <a:gd name="T46" fmla="+- 0 7975 6992"/>
                  <a:gd name="T47" fmla="*/ 7975 h 1786"/>
                  <a:gd name="T48" fmla="+- 0 358 255"/>
                  <a:gd name="T49" fmla="*/ T48 w 109"/>
                  <a:gd name="T50" fmla="+- 0 7980 6992"/>
                  <a:gd name="T51" fmla="*/ 7980 h 1786"/>
                  <a:gd name="T52" fmla="+- 0 255 255"/>
                  <a:gd name="T53" fmla="*/ T52 w 109"/>
                  <a:gd name="T54" fmla="+- 0 8144 6992"/>
                  <a:gd name="T55" fmla="*/ 8144 h 1786"/>
                  <a:gd name="T56" fmla="+- 0 356 255"/>
                  <a:gd name="T57" fmla="*/ T56 w 109"/>
                  <a:gd name="T58" fmla="+- 0 8150 6992"/>
                  <a:gd name="T59" fmla="*/ 8150 h 1786"/>
                  <a:gd name="T60" fmla="+- 0 256 255"/>
                  <a:gd name="T61" fmla="*/ T60 w 109"/>
                  <a:gd name="T62" fmla="+- 0 8309 6992"/>
                  <a:gd name="T63" fmla="*/ 8309 h 1786"/>
                  <a:gd name="T64" fmla="+- 0 353 255"/>
                  <a:gd name="T65" fmla="*/ T64 w 109"/>
                  <a:gd name="T66" fmla="+- 0 8314 6992"/>
                  <a:gd name="T67" fmla="*/ 8314 h 1786"/>
                  <a:gd name="T68" fmla="+- 0 256 255"/>
                  <a:gd name="T69" fmla="*/ T68 w 109"/>
                  <a:gd name="T70" fmla="+- 0 8468 6992"/>
                  <a:gd name="T71" fmla="*/ 8468 h 1786"/>
                  <a:gd name="T72" fmla="+- 0 350 255"/>
                  <a:gd name="T73" fmla="*/ T72 w 109"/>
                  <a:gd name="T74" fmla="+- 0 8474 6992"/>
                  <a:gd name="T75" fmla="*/ 8474 h 1786"/>
                  <a:gd name="T76" fmla="+- 0 255 255"/>
                  <a:gd name="T77" fmla="*/ T76 w 109"/>
                  <a:gd name="T78" fmla="+- 0 8626 6992"/>
                  <a:gd name="T79" fmla="*/ 8626 h 1786"/>
                  <a:gd name="T80" fmla="+- 0 344 255"/>
                  <a:gd name="T81" fmla="*/ T80 w 109"/>
                  <a:gd name="T82" fmla="+- 0 8630 6992"/>
                  <a:gd name="T83" fmla="*/ 8630 h 1786"/>
                  <a:gd name="T84" fmla="+- 0 255 255"/>
                  <a:gd name="T85" fmla="*/ T84 w 109"/>
                  <a:gd name="T86" fmla="+- 0 8773 6992"/>
                  <a:gd name="T87" fmla="*/ 8773 h 1786"/>
                  <a:gd name="T88" fmla="+- 0 364 255"/>
                  <a:gd name="T89" fmla="*/ T88 w 109"/>
                  <a:gd name="T90" fmla="+- 0 8779 6992"/>
                  <a:gd name="T91" fmla="*/ 8779 h 1786"/>
                  <a:gd name="T92" fmla="+- 0 364 255"/>
                  <a:gd name="T93" fmla="*/ T92 w 109"/>
                  <a:gd name="T94" fmla="+- 0 6992 6992"/>
                  <a:gd name="T95" fmla="*/ 6992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0" y="1781"/>
                    </a:lnTo>
                    <a:lnTo>
                      <a:pt x="109" y="1787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99"/>
            <p:cNvGrpSpPr>
              <a:grpSpLocks/>
            </p:cNvGrpSpPr>
            <p:nvPr/>
          </p:nvGrpSpPr>
          <p:grpSpPr bwMode="auto">
            <a:xfrm>
              <a:off x="0" y="8615"/>
              <a:ext cx="182" cy="117"/>
              <a:chOff x="0" y="8615"/>
              <a:chExt cx="182" cy="117"/>
            </a:xfrm>
          </p:grpSpPr>
          <p:sp>
            <p:nvSpPr>
              <p:cNvPr id="125" name="Freeform 100"/>
              <p:cNvSpPr>
                <a:spLocks/>
              </p:cNvSpPr>
              <p:nvPr/>
            </p:nvSpPr>
            <p:spPr bwMode="auto">
              <a:xfrm>
                <a:off x="0" y="8615"/>
                <a:ext cx="182" cy="117"/>
              </a:xfrm>
              <a:custGeom>
                <a:avLst/>
                <a:gdLst>
                  <a:gd name="T0" fmla="*/ 182 w 182"/>
                  <a:gd name="T1" fmla="+- 0 8615 8615"/>
                  <a:gd name="T2" fmla="*/ 8615 h 117"/>
                  <a:gd name="T3" fmla="*/ 0 w 182"/>
                  <a:gd name="T4" fmla="+- 0 8615 8615"/>
                  <a:gd name="T5" fmla="*/ 8615 h 117"/>
                  <a:gd name="T6" fmla="*/ 92 w 182"/>
                  <a:gd name="T7" fmla="+- 0 8732 8615"/>
                  <a:gd name="T8" fmla="*/ 8732 h 117"/>
                  <a:gd name="T9" fmla="*/ 182 w 182"/>
                  <a:gd name="T10" fmla="+- 0 8615 8615"/>
                  <a:gd name="T11" fmla="*/ 861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01"/>
            <p:cNvGrpSpPr>
              <a:grpSpLocks/>
            </p:cNvGrpSpPr>
            <p:nvPr/>
          </p:nvGrpSpPr>
          <p:grpSpPr bwMode="auto">
            <a:xfrm>
              <a:off x="0" y="7160"/>
              <a:ext cx="182" cy="117"/>
              <a:chOff x="0" y="7160"/>
              <a:chExt cx="182" cy="117"/>
            </a:xfrm>
          </p:grpSpPr>
          <p:sp>
            <p:nvSpPr>
              <p:cNvPr id="124" name="Freeform 102"/>
              <p:cNvSpPr>
                <a:spLocks/>
              </p:cNvSpPr>
              <p:nvPr/>
            </p:nvSpPr>
            <p:spPr bwMode="auto">
              <a:xfrm>
                <a:off x="0" y="7160"/>
                <a:ext cx="182" cy="117"/>
              </a:xfrm>
              <a:custGeom>
                <a:avLst/>
                <a:gdLst>
                  <a:gd name="T0" fmla="*/ 182 w 182"/>
                  <a:gd name="T1" fmla="+- 0 7160 7160"/>
                  <a:gd name="T2" fmla="*/ 7160 h 117"/>
                  <a:gd name="T3" fmla="*/ 0 w 182"/>
                  <a:gd name="T4" fmla="+- 0 7160 7160"/>
                  <a:gd name="T5" fmla="*/ 7160 h 117"/>
                  <a:gd name="T6" fmla="*/ 92 w 182"/>
                  <a:gd name="T7" fmla="+- 0 7277 7160"/>
                  <a:gd name="T8" fmla="*/ 7277 h 117"/>
                  <a:gd name="T9" fmla="*/ 182 w 182"/>
                  <a:gd name="T10" fmla="+- 0 7160 7160"/>
                  <a:gd name="T11" fmla="*/ 716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03"/>
            <p:cNvGrpSpPr>
              <a:grpSpLocks/>
            </p:cNvGrpSpPr>
            <p:nvPr/>
          </p:nvGrpSpPr>
          <p:grpSpPr bwMode="auto">
            <a:xfrm>
              <a:off x="0" y="7328"/>
              <a:ext cx="182" cy="117"/>
              <a:chOff x="0" y="7328"/>
              <a:chExt cx="182" cy="117"/>
            </a:xfrm>
          </p:grpSpPr>
          <p:sp>
            <p:nvSpPr>
              <p:cNvPr id="123" name="Freeform 104"/>
              <p:cNvSpPr>
                <a:spLocks/>
              </p:cNvSpPr>
              <p:nvPr/>
            </p:nvSpPr>
            <p:spPr bwMode="auto">
              <a:xfrm>
                <a:off x="0" y="7328"/>
                <a:ext cx="182" cy="117"/>
              </a:xfrm>
              <a:custGeom>
                <a:avLst/>
                <a:gdLst>
                  <a:gd name="T0" fmla="*/ 182 w 182"/>
                  <a:gd name="T1" fmla="+- 0 7328 7328"/>
                  <a:gd name="T2" fmla="*/ 7328 h 117"/>
                  <a:gd name="T3" fmla="*/ 0 w 182"/>
                  <a:gd name="T4" fmla="+- 0 7328 7328"/>
                  <a:gd name="T5" fmla="*/ 7328 h 117"/>
                  <a:gd name="T6" fmla="*/ 92 w 182"/>
                  <a:gd name="T7" fmla="+- 0 7444 7328"/>
                  <a:gd name="T8" fmla="*/ 7444 h 117"/>
                  <a:gd name="T9" fmla="*/ 182 w 182"/>
                  <a:gd name="T10" fmla="+- 0 7328 7328"/>
                  <a:gd name="T11" fmla="*/ 732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5"/>
            <p:cNvGrpSpPr>
              <a:grpSpLocks/>
            </p:cNvGrpSpPr>
            <p:nvPr/>
          </p:nvGrpSpPr>
          <p:grpSpPr bwMode="auto">
            <a:xfrm>
              <a:off x="0" y="7495"/>
              <a:ext cx="182" cy="117"/>
              <a:chOff x="0" y="7495"/>
              <a:chExt cx="182" cy="117"/>
            </a:xfrm>
          </p:grpSpPr>
          <p:sp>
            <p:nvSpPr>
              <p:cNvPr id="122" name="Freeform 106"/>
              <p:cNvSpPr>
                <a:spLocks/>
              </p:cNvSpPr>
              <p:nvPr/>
            </p:nvSpPr>
            <p:spPr bwMode="auto">
              <a:xfrm>
                <a:off x="0" y="7495"/>
                <a:ext cx="182" cy="117"/>
              </a:xfrm>
              <a:custGeom>
                <a:avLst/>
                <a:gdLst>
                  <a:gd name="T0" fmla="*/ 182 w 182"/>
                  <a:gd name="T1" fmla="+- 0 7495 7495"/>
                  <a:gd name="T2" fmla="*/ 7495 h 117"/>
                  <a:gd name="T3" fmla="*/ 0 w 182"/>
                  <a:gd name="T4" fmla="+- 0 7495 7495"/>
                  <a:gd name="T5" fmla="*/ 7495 h 117"/>
                  <a:gd name="T6" fmla="*/ 92 w 182"/>
                  <a:gd name="T7" fmla="+- 0 7612 7495"/>
                  <a:gd name="T8" fmla="*/ 7612 h 117"/>
                  <a:gd name="T9" fmla="*/ 182 w 182"/>
                  <a:gd name="T10" fmla="+- 0 7495 7495"/>
                  <a:gd name="T11" fmla="*/ 749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107"/>
            <p:cNvGrpSpPr>
              <a:grpSpLocks/>
            </p:cNvGrpSpPr>
            <p:nvPr/>
          </p:nvGrpSpPr>
          <p:grpSpPr bwMode="auto">
            <a:xfrm>
              <a:off x="0" y="7661"/>
              <a:ext cx="182" cy="117"/>
              <a:chOff x="0" y="7661"/>
              <a:chExt cx="182" cy="117"/>
            </a:xfrm>
          </p:grpSpPr>
          <p:sp>
            <p:nvSpPr>
              <p:cNvPr id="121" name="Freeform 108"/>
              <p:cNvSpPr>
                <a:spLocks/>
              </p:cNvSpPr>
              <p:nvPr/>
            </p:nvSpPr>
            <p:spPr bwMode="auto">
              <a:xfrm>
                <a:off x="0" y="7661"/>
                <a:ext cx="182" cy="117"/>
              </a:xfrm>
              <a:custGeom>
                <a:avLst/>
                <a:gdLst>
                  <a:gd name="T0" fmla="*/ 182 w 182"/>
                  <a:gd name="T1" fmla="+- 0 7661 7661"/>
                  <a:gd name="T2" fmla="*/ 7661 h 117"/>
                  <a:gd name="T3" fmla="*/ 0 w 182"/>
                  <a:gd name="T4" fmla="+- 0 7661 7661"/>
                  <a:gd name="T5" fmla="*/ 7661 h 117"/>
                  <a:gd name="T6" fmla="*/ 92 w 182"/>
                  <a:gd name="T7" fmla="+- 0 7778 7661"/>
                  <a:gd name="T8" fmla="*/ 7778 h 117"/>
                  <a:gd name="T9" fmla="*/ 182 w 182"/>
                  <a:gd name="T10" fmla="+- 0 7661 7661"/>
                  <a:gd name="T11" fmla="*/ 76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109"/>
            <p:cNvGrpSpPr>
              <a:grpSpLocks/>
            </p:cNvGrpSpPr>
            <p:nvPr/>
          </p:nvGrpSpPr>
          <p:grpSpPr bwMode="auto">
            <a:xfrm>
              <a:off x="0" y="7831"/>
              <a:ext cx="182" cy="117"/>
              <a:chOff x="0" y="7831"/>
              <a:chExt cx="182" cy="117"/>
            </a:xfrm>
          </p:grpSpPr>
          <p:sp>
            <p:nvSpPr>
              <p:cNvPr id="120" name="Freeform 110"/>
              <p:cNvSpPr>
                <a:spLocks/>
              </p:cNvSpPr>
              <p:nvPr/>
            </p:nvSpPr>
            <p:spPr bwMode="auto">
              <a:xfrm>
                <a:off x="0" y="7831"/>
                <a:ext cx="182" cy="117"/>
              </a:xfrm>
              <a:custGeom>
                <a:avLst/>
                <a:gdLst>
                  <a:gd name="T0" fmla="*/ 182 w 182"/>
                  <a:gd name="T1" fmla="+- 0 7831 7831"/>
                  <a:gd name="T2" fmla="*/ 7831 h 117"/>
                  <a:gd name="T3" fmla="*/ 0 w 182"/>
                  <a:gd name="T4" fmla="+- 0 7831 7831"/>
                  <a:gd name="T5" fmla="*/ 7831 h 117"/>
                  <a:gd name="T6" fmla="*/ 92 w 182"/>
                  <a:gd name="T7" fmla="+- 0 7948 7831"/>
                  <a:gd name="T8" fmla="*/ 7948 h 117"/>
                  <a:gd name="T9" fmla="*/ 182 w 182"/>
                  <a:gd name="T10" fmla="+- 0 7831 7831"/>
                  <a:gd name="T11" fmla="*/ 783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11"/>
            <p:cNvGrpSpPr>
              <a:grpSpLocks/>
            </p:cNvGrpSpPr>
            <p:nvPr/>
          </p:nvGrpSpPr>
          <p:grpSpPr bwMode="auto">
            <a:xfrm>
              <a:off x="0" y="7988"/>
              <a:ext cx="182" cy="117"/>
              <a:chOff x="0" y="7988"/>
              <a:chExt cx="182" cy="117"/>
            </a:xfrm>
          </p:grpSpPr>
          <p:sp>
            <p:nvSpPr>
              <p:cNvPr id="119" name="Freeform 112"/>
              <p:cNvSpPr>
                <a:spLocks/>
              </p:cNvSpPr>
              <p:nvPr/>
            </p:nvSpPr>
            <p:spPr bwMode="auto">
              <a:xfrm>
                <a:off x="0" y="7988"/>
                <a:ext cx="182" cy="117"/>
              </a:xfrm>
              <a:custGeom>
                <a:avLst/>
                <a:gdLst>
                  <a:gd name="T0" fmla="*/ 182 w 182"/>
                  <a:gd name="T1" fmla="+- 0 7988 7988"/>
                  <a:gd name="T2" fmla="*/ 7988 h 117"/>
                  <a:gd name="T3" fmla="*/ 0 w 182"/>
                  <a:gd name="T4" fmla="+- 0 7988 7988"/>
                  <a:gd name="T5" fmla="*/ 7988 h 117"/>
                  <a:gd name="T6" fmla="*/ 92 w 182"/>
                  <a:gd name="T7" fmla="+- 0 8104 7988"/>
                  <a:gd name="T8" fmla="*/ 8104 h 117"/>
                  <a:gd name="T9" fmla="*/ 182 w 182"/>
                  <a:gd name="T10" fmla="+- 0 7988 7988"/>
                  <a:gd name="T11" fmla="*/ 79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113"/>
            <p:cNvGrpSpPr>
              <a:grpSpLocks/>
            </p:cNvGrpSpPr>
            <p:nvPr/>
          </p:nvGrpSpPr>
          <p:grpSpPr bwMode="auto">
            <a:xfrm>
              <a:off x="0" y="8145"/>
              <a:ext cx="182" cy="117"/>
              <a:chOff x="0" y="8145"/>
              <a:chExt cx="182" cy="117"/>
            </a:xfrm>
          </p:grpSpPr>
          <p:sp>
            <p:nvSpPr>
              <p:cNvPr id="118" name="Freeform 114"/>
              <p:cNvSpPr>
                <a:spLocks/>
              </p:cNvSpPr>
              <p:nvPr/>
            </p:nvSpPr>
            <p:spPr bwMode="auto">
              <a:xfrm>
                <a:off x="0" y="8145"/>
                <a:ext cx="182" cy="117"/>
              </a:xfrm>
              <a:custGeom>
                <a:avLst/>
                <a:gdLst>
                  <a:gd name="T0" fmla="*/ 182 w 182"/>
                  <a:gd name="T1" fmla="+- 0 8145 8145"/>
                  <a:gd name="T2" fmla="*/ 8145 h 117"/>
                  <a:gd name="T3" fmla="*/ 0 w 182"/>
                  <a:gd name="T4" fmla="+- 0 8145 8145"/>
                  <a:gd name="T5" fmla="*/ 8145 h 117"/>
                  <a:gd name="T6" fmla="*/ 92 w 182"/>
                  <a:gd name="T7" fmla="+- 0 8261 8145"/>
                  <a:gd name="T8" fmla="*/ 8261 h 117"/>
                  <a:gd name="T9" fmla="*/ 182 w 182"/>
                  <a:gd name="T10" fmla="+- 0 8145 8145"/>
                  <a:gd name="T11" fmla="*/ 814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115"/>
            <p:cNvGrpSpPr>
              <a:grpSpLocks/>
            </p:cNvGrpSpPr>
            <p:nvPr/>
          </p:nvGrpSpPr>
          <p:grpSpPr bwMode="auto">
            <a:xfrm>
              <a:off x="0" y="8301"/>
              <a:ext cx="182" cy="117"/>
              <a:chOff x="0" y="8301"/>
              <a:chExt cx="182" cy="117"/>
            </a:xfrm>
          </p:grpSpPr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0" y="8301"/>
                <a:ext cx="182" cy="117"/>
              </a:xfrm>
              <a:custGeom>
                <a:avLst/>
                <a:gdLst>
                  <a:gd name="T0" fmla="*/ 182 w 182"/>
                  <a:gd name="T1" fmla="+- 0 8301 8301"/>
                  <a:gd name="T2" fmla="*/ 8301 h 117"/>
                  <a:gd name="T3" fmla="*/ 0 w 182"/>
                  <a:gd name="T4" fmla="+- 0 8301 8301"/>
                  <a:gd name="T5" fmla="*/ 8301 h 117"/>
                  <a:gd name="T6" fmla="*/ 92 w 182"/>
                  <a:gd name="T7" fmla="+- 0 8418 8301"/>
                  <a:gd name="T8" fmla="*/ 8418 h 117"/>
                  <a:gd name="T9" fmla="*/ 182 w 182"/>
                  <a:gd name="T10" fmla="+- 0 8301 8301"/>
                  <a:gd name="T11" fmla="*/ 830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117"/>
            <p:cNvGrpSpPr>
              <a:grpSpLocks/>
            </p:cNvGrpSpPr>
            <p:nvPr/>
          </p:nvGrpSpPr>
          <p:grpSpPr bwMode="auto">
            <a:xfrm>
              <a:off x="0" y="8458"/>
              <a:ext cx="182" cy="117"/>
              <a:chOff x="0" y="8458"/>
              <a:chExt cx="182" cy="117"/>
            </a:xfrm>
          </p:grpSpPr>
          <p:sp>
            <p:nvSpPr>
              <p:cNvPr id="116" name="Freeform 118"/>
              <p:cNvSpPr>
                <a:spLocks/>
              </p:cNvSpPr>
              <p:nvPr/>
            </p:nvSpPr>
            <p:spPr bwMode="auto">
              <a:xfrm>
                <a:off x="0" y="8458"/>
                <a:ext cx="182" cy="117"/>
              </a:xfrm>
              <a:custGeom>
                <a:avLst/>
                <a:gdLst>
                  <a:gd name="T0" fmla="*/ 182 w 182"/>
                  <a:gd name="T1" fmla="+- 0 8458 8458"/>
                  <a:gd name="T2" fmla="*/ 8458 h 117"/>
                  <a:gd name="T3" fmla="*/ 0 w 182"/>
                  <a:gd name="T4" fmla="+- 0 8458 8458"/>
                  <a:gd name="T5" fmla="*/ 8458 h 117"/>
                  <a:gd name="T6" fmla="*/ 92 w 182"/>
                  <a:gd name="T7" fmla="+- 0 8575 8458"/>
                  <a:gd name="T8" fmla="*/ 8575 h 117"/>
                  <a:gd name="T9" fmla="*/ 182 w 182"/>
                  <a:gd name="T10" fmla="+- 0 8458 8458"/>
                  <a:gd name="T11" fmla="*/ 845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119"/>
            <p:cNvGrpSpPr>
              <a:grpSpLocks/>
            </p:cNvGrpSpPr>
            <p:nvPr/>
          </p:nvGrpSpPr>
          <p:grpSpPr bwMode="auto">
            <a:xfrm>
              <a:off x="255" y="8787"/>
              <a:ext cx="109" cy="1786"/>
              <a:chOff x="255" y="8787"/>
              <a:chExt cx="109" cy="1786"/>
            </a:xfrm>
          </p:grpSpPr>
          <p:sp>
            <p:nvSpPr>
              <p:cNvPr id="115" name="Freeform 120"/>
              <p:cNvSpPr>
                <a:spLocks/>
              </p:cNvSpPr>
              <p:nvPr/>
            </p:nvSpPr>
            <p:spPr bwMode="auto">
              <a:xfrm>
                <a:off x="255" y="8787"/>
                <a:ext cx="109" cy="1786"/>
              </a:xfrm>
              <a:custGeom>
                <a:avLst/>
                <a:gdLst>
                  <a:gd name="T0" fmla="+- 0 364 255"/>
                  <a:gd name="T1" fmla="*/ T0 w 109"/>
                  <a:gd name="T2" fmla="+- 0 8787 8787"/>
                  <a:gd name="T3" fmla="*/ 8787 h 1786"/>
                  <a:gd name="T4" fmla="+- 0 255 255"/>
                  <a:gd name="T5" fmla="*/ T4 w 109"/>
                  <a:gd name="T6" fmla="+- 0 8960 8787"/>
                  <a:gd name="T7" fmla="*/ 8960 h 1786"/>
                  <a:gd name="T8" fmla="+- 0 357 255"/>
                  <a:gd name="T9" fmla="*/ T8 w 109"/>
                  <a:gd name="T10" fmla="+- 0 8966 8787"/>
                  <a:gd name="T11" fmla="*/ 8966 h 1786"/>
                  <a:gd name="T12" fmla="+- 0 255 255"/>
                  <a:gd name="T13" fmla="*/ T12 w 109"/>
                  <a:gd name="T14" fmla="+- 0 9129 8787"/>
                  <a:gd name="T15" fmla="*/ 9129 h 1786"/>
                  <a:gd name="T16" fmla="+- 0 353 255"/>
                  <a:gd name="T17" fmla="*/ T16 w 109"/>
                  <a:gd name="T18" fmla="+- 0 9134 8787"/>
                  <a:gd name="T19" fmla="*/ 9134 h 1786"/>
                  <a:gd name="T20" fmla="+- 0 255 255"/>
                  <a:gd name="T21" fmla="*/ T20 w 109"/>
                  <a:gd name="T22" fmla="+- 0 9290 8787"/>
                  <a:gd name="T23" fmla="*/ 9290 h 1786"/>
                  <a:gd name="T24" fmla="+- 0 351 255"/>
                  <a:gd name="T25" fmla="*/ T24 w 109"/>
                  <a:gd name="T26" fmla="+- 0 9295 8787"/>
                  <a:gd name="T27" fmla="*/ 9295 h 1786"/>
                  <a:gd name="T28" fmla="+- 0 255 255"/>
                  <a:gd name="T29" fmla="*/ T28 w 109"/>
                  <a:gd name="T30" fmla="+- 0 9449 8787"/>
                  <a:gd name="T31" fmla="*/ 9449 h 1786"/>
                  <a:gd name="T32" fmla="+- 0 358 255"/>
                  <a:gd name="T33" fmla="*/ T32 w 109"/>
                  <a:gd name="T34" fmla="+- 0 9454 8787"/>
                  <a:gd name="T35" fmla="*/ 9454 h 1786"/>
                  <a:gd name="T36" fmla="+- 0 255 255"/>
                  <a:gd name="T37" fmla="*/ T36 w 109"/>
                  <a:gd name="T38" fmla="+- 0 9618 8787"/>
                  <a:gd name="T39" fmla="*/ 9618 h 1786"/>
                  <a:gd name="T40" fmla="+- 0 348 255"/>
                  <a:gd name="T41" fmla="*/ T40 w 109"/>
                  <a:gd name="T42" fmla="+- 0 9623 8787"/>
                  <a:gd name="T43" fmla="*/ 9623 h 1786"/>
                  <a:gd name="T44" fmla="+- 0 256 255"/>
                  <a:gd name="T45" fmla="*/ T44 w 109"/>
                  <a:gd name="T46" fmla="+- 0 9769 8787"/>
                  <a:gd name="T47" fmla="*/ 9769 h 1786"/>
                  <a:gd name="T48" fmla="+- 0 358 255"/>
                  <a:gd name="T49" fmla="*/ T48 w 109"/>
                  <a:gd name="T50" fmla="+- 0 9775 8787"/>
                  <a:gd name="T51" fmla="*/ 9775 h 1786"/>
                  <a:gd name="T52" fmla="+- 0 255 255"/>
                  <a:gd name="T53" fmla="*/ T52 w 109"/>
                  <a:gd name="T54" fmla="+- 0 9939 8787"/>
                  <a:gd name="T55" fmla="*/ 9939 h 1786"/>
                  <a:gd name="T56" fmla="+- 0 356 255"/>
                  <a:gd name="T57" fmla="*/ T56 w 109"/>
                  <a:gd name="T58" fmla="+- 0 9944 8787"/>
                  <a:gd name="T59" fmla="*/ 9944 h 1786"/>
                  <a:gd name="T60" fmla="+- 0 256 255"/>
                  <a:gd name="T61" fmla="*/ T60 w 109"/>
                  <a:gd name="T62" fmla="+- 0 10103 8787"/>
                  <a:gd name="T63" fmla="*/ 10103 h 1786"/>
                  <a:gd name="T64" fmla="+- 0 353 255"/>
                  <a:gd name="T65" fmla="*/ T64 w 109"/>
                  <a:gd name="T66" fmla="+- 0 10109 8787"/>
                  <a:gd name="T67" fmla="*/ 10109 h 1786"/>
                  <a:gd name="T68" fmla="+- 0 256 255"/>
                  <a:gd name="T69" fmla="*/ T68 w 109"/>
                  <a:gd name="T70" fmla="+- 0 10263 8787"/>
                  <a:gd name="T71" fmla="*/ 10263 h 1786"/>
                  <a:gd name="T72" fmla="+- 0 350 255"/>
                  <a:gd name="T73" fmla="*/ T72 w 109"/>
                  <a:gd name="T74" fmla="+- 0 10268 8787"/>
                  <a:gd name="T75" fmla="*/ 10268 h 1786"/>
                  <a:gd name="T76" fmla="+- 0 255 255"/>
                  <a:gd name="T77" fmla="*/ T76 w 109"/>
                  <a:gd name="T78" fmla="+- 0 10420 8787"/>
                  <a:gd name="T79" fmla="*/ 10420 h 1786"/>
                  <a:gd name="T80" fmla="+- 0 344 255"/>
                  <a:gd name="T81" fmla="*/ T80 w 109"/>
                  <a:gd name="T82" fmla="+- 0 10425 8787"/>
                  <a:gd name="T83" fmla="*/ 10425 h 1786"/>
                  <a:gd name="T84" fmla="+- 0 255 255"/>
                  <a:gd name="T85" fmla="*/ T84 w 109"/>
                  <a:gd name="T86" fmla="+- 0 10567 8787"/>
                  <a:gd name="T87" fmla="*/ 10567 h 1786"/>
                  <a:gd name="T88" fmla="+- 0 364 255"/>
                  <a:gd name="T89" fmla="*/ T88 w 109"/>
                  <a:gd name="T90" fmla="+- 0 10573 8787"/>
                  <a:gd name="T91" fmla="*/ 10573 h 1786"/>
                  <a:gd name="T92" fmla="+- 0 364 255"/>
                  <a:gd name="T93" fmla="*/ T92 w 109"/>
                  <a:gd name="T94" fmla="+- 0 8787 8787"/>
                  <a:gd name="T95" fmla="*/ 8787 h 17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09" h="1786">
                    <a:moveTo>
                      <a:pt x="109" y="0"/>
                    </a:moveTo>
                    <a:lnTo>
                      <a:pt x="0" y="173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7"/>
                    </a:lnTo>
                    <a:lnTo>
                      <a:pt x="0" y="503"/>
                    </a:lnTo>
                    <a:lnTo>
                      <a:pt x="96" y="508"/>
                    </a:lnTo>
                    <a:lnTo>
                      <a:pt x="0" y="662"/>
                    </a:lnTo>
                    <a:lnTo>
                      <a:pt x="103" y="667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2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7"/>
                    </a:lnTo>
                    <a:lnTo>
                      <a:pt x="1" y="1316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1"/>
                    </a:lnTo>
                    <a:lnTo>
                      <a:pt x="0" y="1633"/>
                    </a:lnTo>
                    <a:lnTo>
                      <a:pt x="89" y="1638"/>
                    </a:lnTo>
                    <a:lnTo>
                      <a:pt x="0" y="1780"/>
                    </a:lnTo>
                    <a:lnTo>
                      <a:pt x="109" y="1786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121"/>
            <p:cNvGrpSpPr>
              <a:grpSpLocks/>
            </p:cNvGrpSpPr>
            <p:nvPr/>
          </p:nvGrpSpPr>
          <p:grpSpPr bwMode="auto">
            <a:xfrm>
              <a:off x="0" y="10409"/>
              <a:ext cx="182" cy="117"/>
              <a:chOff x="0" y="10409"/>
              <a:chExt cx="182" cy="117"/>
            </a:xfrm>
          </p:grpSpPr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0" y="10409"/>
                <a:ext cx="182" cy="117"/>
              </a:xfrm>
              <a:custGeom>
                <a:avLst/>
                <a:gdLst>
                  <a:gd name="T0" fmla="*/ 182 w 182"/>
                  <a:gd name="T1" fmla="+- 0 10409 10409"/>
                  <a:gd name="T2" fmla="*/ 10409 h 117"/>
                  <a:gd name="T3" fmla="*/ 0 w 182"/>
                  <a:gd name="T4" fmla="+- 0 10409 10409"/>
                  <a:gd name="T5" fmla="*/ 10409 h 117"/>
                  <a:gd name="T6" fmla="*/ 92 w 182"/>
                  <a:gd name="T7" fmla="+- 0 10526 10409"/>
                  <a:gd name="T8" fmla="*/ 10526 h 117"/>
                  <a:gd name="T9" fmla="*/ 182 w 182"/>
                  <a:gd name="T10" fmla="+- 0 10409 10409"/>
                  <a:gd name="T11" fmla="*/ 1040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23"/>
            <p:cNvGrpSpPr>
              <a:grpSpLocks/>
            </p:cNvGrpSpPr>
            <p:nvPr/>
          </p:nvGrpSpPr>
          <p:grpSpPr bwMode="auto">
            <a:xfrm>
              <a:off x="0" y="8955"/>
              <a:ext cx="182" cy="117"/>
              <a:chOff x="0" y="8955"/>
              <a:chExt cx="182" cy="117"/>
            </a:xfrm>
          </p:grpSpPr>
          <p:sp>
            <p:nvSpPr>
              <p:cNvPr id="113" name="Freeform 124"/>
              <p:cNvSpPr>
                <a:spLocks/>
              </p:cNvSpPr>
              <p:nvPr/>
            </p:nvSpPr>
            <p:spPr bwMode="auto">
              <a:xfrm>
                <a:off x="0" y="8955"/>
                <a:ext cx="182" cy="117"/>
              </a:xfrm>
              <a:custGeom>
                <a:avLst/>
                <a:gdLst>
                  <a:gd name="T0" fmla="*/ 182 w 182"/>
                  <a:gd name="T1" fmla="+- 0 8955 8955"/>
                  <a:gd name="T2" fmla="*/ 8955 h 117"/>
                  <a:gd name="T3" fmla="*/ 0 w 182"/>
                  <a:gd name="T4" fmla="+- 0 8955 8955"/>
                  <a:gd name="T5" fmla="*/ 8955 h 117"/>
                  <a:gd name="T6" fmla="*/ 92 w 182"/>
                  <a:gd name="T7" fmla="+- 0 9071 8955"/>
                  <a:gd name="T8" fmla="*/ 9071 h 117"/>
                  <a:gd name="T9" fmla="*/ 182 w 182"/>
                  <a:gd name="T10" fmla="+- 0 8955 8955"/>
                  <a:gd name="T11" fmla="*/ 89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125"/>
            <p:cNvGrpSpPr>
              <a:grpSpLocks/>
            </p:cNvGrpSpPr>
            <p:nvPr/>
          </p:nvGrpSpPr>
          <p:grpSpPr bwMode="auto">
            <a:xfrm>
              <a:off x="0" y="8796"/>
              <a:ext cx="182" cy="117"/>
              <a:chOff x="0" y="8796"/>
              <a:chExt cx="182" cy="117"/>
            </a:xfrm>
          </p:grpSpPr>
          <p:sp>
            <p:nvSpPr>
              <p:cNvPr id="112" name="Freeform 126"/>
              <p:cNvSpPr>
                <a:spLocks/>
              </p:cNvSpPr>
              <p:nvPr/>
            </p:nvSpPr>
            <p:spPr bwMode="auto">
              <a:xfrm>
                <a:off x="0" y="8796"/>
                <a:ext cx="182" cy="117"/>
              </a:xfrm>
              <a:custGeom>
                <a:avLst/>
                <a:gdLst>
                  <a:gd name="T0" fmla="*/ 182 w 182"/>
                  <a:gd name="T1" fmla="+- 0 8796 8796"/>
                  <a:gd name="T2" fmla="*/ 8796 h 117"/>
                  <a:gd name="T3" fmla="*/ 0 w 182"/>
                  <a:gd name="T4" fmla="+- 0 8796 8796"/>
                  <a:gd name="T5" fmla="*/ 8796 h 117"/>
                  <a:gd name="T6" fmla="*/ 92 w 182"/>
                  <a:gd name="T7" fmla="+- 0 8913 8796"/>
                  <a:gd name="T8" fmla="*/ 8913 h 117"/>
                  <a:gd name="T9" fmla="*/ 182 w 182"/>
                  <a:gd name="T10" fmla="+- 0 8796 8796"/>
                  <a:gd name="T11" fmla="*/ 87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127"/>
            <p:cNvGrpSpPr>
              <a:grpSpLocks/>
            </p:cNvGrpSpPr>
            <p:nvPr/>
          </p:nvGrpSpPr>
          <p:grpSpPr bwMode="auto">
            <a:xfrm>
              <a:off x="0" y="9122"/>
              <a:ext cx="182" cy="117"/>
              <a:chOff x="0" y="9122"/>
              <a:chExt cx="182" cy="117"/>
            </a:xfrm>
          </p:grpSpPr>
          <p:sp>
            <p:nvSpPr>
              <p:cNvPr id="111" name="Freeform 128"/>
              <p:cNvSpPr>
                <a:spLocks/>
              </p:cNvSpPr>
              <p:nvPr/>
            </p:nvSpPr>
            <p:spPr bwMode="auto">
              <a:xfrm>
                <a:off x="0" y="9122"/>
                <a:ext cx="182" cy="117"/>
              </a:xfrm>
              <a:custGeom>
                <a:avLst/>
                <a:gdLst>
                  <a:gd name="T0" fmla="*/ 182 w 182"/>
                  <a:gd name="T1" fmla="+- 0 9122 9122"/>
                  <a:gd name="T2" fmla="*/ 9122 h 117"/>
                  <a:gd name="T3" fmla="*/ 0 w 182"/>
                  <a:gd name="T4" fmla="+- 0 9122 9122"/>
                  <a:gd name="T5" fmla="*/ 9122 h 117"/>
                  <a:gd name="T6" fmla="*/ 92 w 182"/>
                  <a:gd name="T7" fmla="+- 0 9239 9122"/>
                  <a:gd name="T8" fmla="*/ 9239 h 117"/>
                  <a:gd name="T9" fmla="*/ 182 w 182"/>
                  <a:gd name="T10" fmla="+- 0 9122 9122"/>
                  <a:gd name="T11" fmla="*/ 912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129"/>
            <p:cNvGrpSpPr>
              <a:grpSpLocks/>
            </p:cNvGrpSpPr>
            <p:nvPr/>
          </p:nvGrpSpPr>
          <p:grpSpPr bwMode="auto">
            <a:xfrm>
              <a:off x="0" y="9290"/>
              <a:ext cx="182" cy="117"/>
              <a:chOff x="0" y="9290"/>
              <a:chExt cx="182" cy="117"/>
            </a:xfrm>
          </p:grpSpPr>
          <p:sp>
            <p:nvSpPr>
              <p:cNvPr id="110" name="Freeform 130"/>
              <p:cNvSpPr>
                <a:spLocks/>
              </p:cNvSpPr>
              <p:nvPr/>
            </p:nvSpPr>
            <p:spPr bwMode="auto">
              <a:xfrm>
                <a:off x="0" y="9290"/>
                <a:ext cx="182" cy="117"/>
              </a:xfrm>
              <a:custGeom>
                <a:avLst/>
                <a:gdLst>
                  <a:gd name="T0" fmla="*/ 182 w 182"/>
                  <a:gd name="T1" fmla="+- 0 9290 9290"/>
                  <a:gd name="T2" fmla="*/ 9290 h 117"/>
                  <a:gd name="T3" fmla="*/ 0 w 182"/>
                  <a:gd name="T4" fmla="+- 0 9290 9290"/>
                  <a:gd name="T5" fmla="*/ 9290 h 117"/>
                  <a:gd name="T6" fmla="*/ 92 w 182"/>
                  <a:gd name="T7" fmla="+- 0 9407 9290"/>
                  <a:gd name="T8" fmla="*/ 9407 h 117"/>
                  <a:gd name="T9" fmla="*/ 182 w 182"/>
                  <a:gd name="T10" fmla="+- 0 9290 9290"/>
                  <a:gd name="T11" fmla="*/ 929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131"/>
            <p:cNvGrpSpPr>
              <a:grpSpLocks/>
            </p:cNvGrpSpPr>
            <p:nvPr/>
          </p:nvGrpSpPr>
          <p:grpSpPr bwMode="auto">
            <a:xfrm>
              <a:off x="0" y="9456"/>
              <a:ext cx="182" cy="117"/>
              <a:chOff x="0" y="9456"/>
              <a:chExt cx="182" cy="117"/>
            </a:xfrm>
          </p:grpSpPr>
          <p:sp>
            <p:nvSpPr>
              <p:cNvPr id="109" name="Freeform 132"/>
              <p:cNvSpPr>
                <a:spLocks/>
              </p:cNvSpPr>
              <p:nvPr/>
            </p:nvSpPr>
            <p:spPr bwMode="auto">
              <a:xfrm>
                <a:off x="0" y="9456"/>
                <a:ext cx="182" cy="117"/>
              </a:xfrm>
              <a:custGeom>
                <a:avLst/>
                <a:gdLst>
                  <a:gd name="T0" fmla="*/ 182 w 182"/>
                  <a:gd name="T1" fmla="+- 0 9456 9456"/>
                  <a:gd name="T2" fmla="*/ 9456 h 117"/>
                  <a:gd name="T3" fmla="*/ 0 w 182"/>
                  <a:gd name="T4" fmla="+- 0 9456 9456"/>
                  <a:gd name="T5" fmla="*/ 9456 h 117"/>
                  <a:gd name="T6" fmla="*/ 92 w 182"/>
                  <a:gd name="T7" fmla="+- 0 9573 9456"/>
                  <a:gd name="T8" fmla="*/ 9573 h 117"/>
                  <a:gd name="T9" fmla="*/ 182 w 182"/>
                  <a:gd name="T10" fmla="+- 0 9456 9456"/>
                  <a:gd name="T11" fmla="*/ 945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133"/>
            <p:cNvGrpSpPr>
              <a:grpSpLocks/>
            </p:cNvGrpSpPr>
            <p:nvPr/>
          </p:nvGrpSpPr>
          <p:grpSpPr bwMode="auto">
            <a:xfrm>
              <a:off x="0" y="9625"/>
              <a:ext cx="182" cy="117"/>
              <a:chOff x="0" y="9625"/>
              <a:chExt cx="182" cy="117"/>
            </a:xfrm>
          </p:grpSpPr>
          <p:sp>
            <p:nvSpPr>
              <p:cNvPr id="108" name="Freeform 134"/>
              <p:cNvSpPr>
                <a:spLocks/>
              </p:cNvSpPr>
              <p:nvPr/>
            </p:nvSpPr>
            <p:spPr bwMode="auto">
              <a:xfrm>
                <a:off x="0" y="9625"/>
                <a:ext cx="182" cy="117"/>
              </a:xfrm>
              <a:custGeom>
                <a:avLst/>
                <a:gdLst>
                  <a:gd name="T0" fmla="*/ 182 w 182"/>
                  <a:gd name="T1" fmla="+- 0 9625 9625"/>
                  <a:gd name="T2" fmla="*/ 9625 h 117"/>
                  <a:gd name="T3" fmla="*/ 0 w 182"/>
                  <a:gd name="T4" fmla="+- 0 9625 9625"/>
                  <a:gd name="T5" fmla="*/ 9625 h 117"/>
                  <a:gd name="T6" fmla="*/ 92 w 182"/>
                  <a:gd name="T7" fmla="+- 0 9742 9625"/>
                  <a:gd name="T8" fmla="*/ 9742 h 117"/>
                  <a:gd name="T9" fmla="*/ 182 w 182"/>
                  <a:gd name="T10" fmla="+- 0 9625 9625"/>
                  <a:gd name="T11" fmla="*/ 962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35"/>
            <p:cNvGrpSpPr>
              <a:grpSpLocks/>
            </p:cNvGrpSpPr>
            <p:nvPr/>
          </p:nvGrpSpPr>
          <p:grpSpPr bwMode="auto">
            <a:xfrm>
              <a:off x="0" y="9782"/>
              <a:ext cx="182" cy="117"/>
              <a:chOff x="0" y="9782"/>
              <a:chExt cx="182" cy="117"/>
            </a:xfrm>
          </p:grpSpPr>
          <p:sp>
            <p:nvSpPr>
              <p:cNvPr id="107" name="Freeform 136"/>
              <p:cNvSpPr>
                <a:spLocks/>
              </p:cNvSpPr>
              <p:nvPr/>
            </p:nvSpPr>
            <p:spPr bwMode="auto">
              <a:xfrm>
                <a:off x="0" y="9782"/>
                <a:ext cx="182" cy="117"/>
              </a:xfrm>
              <a:custGeom>
                <a:avLst/>
                <a:gdLst>
                  <a:gd name="T0" fmla="*/ 182 w 182"/>
                  <a:gd name="T1" fmla="+- 0 9782 9782"/>
                  <a:gd name="T2" fmla="*/ 9782 h 117"/>
                  <a:gd name="T3" fmla="*/ 0 w 182"/>
                  <a:gd name="T4" fmla="+- 0 9782 9782"/>
                  <a:gd name="T5" fmla="*/ 9782 h 117"/>
                  <a:gd name="T6" fmla="*/ 92 w 182"/>
                  <a:gd name="T7" fmla="+- 0 9899 9782"/>
                  <a:gd name="T8" fmla="*/ 9899 h 117"/>
                  <a:gd name="T9" fmla="*/ 182 w 182"/>
                  <a:gd name="T10" fmla="+- 0 9782 9782"/>
                  <a:gd name="T11" fmla="*/ 9782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37"/>
            <p:cNvGrpSpPr>
              <a:grpSpLocks/>
            </p:cNvGrpSpPr>
            <p:nvPr/>
          </p:nvGrpSpPr>
          <p:grpSpPr bwMode="auto">
            <a:xfrm>
              <a:off x="0" y="9939"/>
              <a:ext cx="182" cy="117"/>
              <a:chOff x="0" y="9939"/>
              <a:chExt cx="182" cy="117"/>
            </a:xfrm>
          </p:grpSpPr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0" y="9939"/>
                <a:ext cx="182" cy="117"/>
              </a:xfrm>
              <a:custGeom>
                <a:avLst/>
                <a:gdLst>
                  <a:gd name="T0" fmla="*/ 182 w 182"/>
                  <a:gd name="T1" fmla="+- 0 9939 9939"/>
                  <a:gd name="T2" fmla="*/ 9939 h 117"/>
                  <a:gd name="T3" fmla="*/ 0 w 182"/>
                  <a:gd name="T4" fmla="+- 0 9939 9939"/>
                  <a:gd name="T5" fmla="*/ 9939 h 117"/>
                  <a:gd name="T6" fmla="*/ 92 w 182"/>
                  <a:gd name="T7" fmla="+- 0 10056 9939"/>
                  <a:gd name="T8" fmla="*/ 10056 h 117"/>
                  <a:gd name="T9" fmla="*/ 182 w 182"/>
                  <a:gd name="T10" fmla="+- 0 9939 9939"/>
                  <a:gd name="T11" fmla="*/ 9939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39"/>
            <p:cNvGrpSpPr>
              <a:grpSpLocks/>
            </p:cNvGrpSpPr>
            <p:nvPr/>
          </p:nvGrpSpPr>
          <p:grpSpPr bwMode="auto">
            <a:xfrm>
              <a:off x="0" y="10096"/>
              <a:ext cx="182" cy="117"/>
              <a:chOff x="0" y="10096"/>
              <a:chExt cx="182" cy="117"/>
            </a:xfrm>
          </p:grpSpPr>
          <p:sp>
            <p:nvSpPr>
              <p:cNvPr id="105" name="Freeform 140"/>
              <p:cNvSpPr>
                <a:spLocks/>
              </p:cNvSpPr>
              <p:nvPr/>
            </p:nvSpPr>
            <p:spPr bwMode="auto">
              <a:xfrm>
                <a:off x="0" y="10096"/>
                <a:ext cx="182" cy="117"/>
              </a:xfrm>
              <a:custGeom>
                <a:avLst/>
                <a:gdLst>
                  <a:gd name="T0" fmla="*/ 182 w 182"/>
                  <a:gd name="T1" fmla="+- 0 10096 10096"/>
                  <a:gd name="T2" fmla="*/ 10096 h 117"/>
                  <a:gd name="T3" fmla="*/ 0 w 182"/>
                  <a:gd name="T4" fmla="+- 0 10096 10096"/>
                  <a:gd name="T5" fmla="*/ 10096 h 117"/>
                  <a:gd name="T6" fmla="*/ 92 w 182"/>
                  <a:gd name="T7" fmla="+- 0 10213 10096"/>
                  <a:gd name="T8" fmla="*/ 10213 h 117"/>
                  <a:gd name="T9" fmla="*/ 182 w 182"/>
                  <a:gd name="T10" fmla="+- 0 10096 10096"/>
                  <a:gd name="T11" fmla="*/ 10096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141"/>
            <p:cNvGrpSpPr>
              <a:grpSpLocks/>
            </p:cNvGrpSpPr>
            <p:nvPr/>
          </p:nvGrpSpPr>
          <p:grpSpPr bwMode="auto">
            <a:xfrm>
              <a:off x="0" y="10253"/>
              <a:ext cx="182" cy="117"/>
              <a:chOff x="0" y="10253"/>
              <a:chExt cx="182" cy="117"/>
            </a:xfrm>
          </p:grpSpPr>
          <p:sp>
            <p:nvSpPr>
              <p:cNvPr id="104" name="Freeform 142"/>
              <p:cNvSpPr>
                <a:spLocks/>
              </p:cNvSpPr>
              <p:nvPr/>
            </p:nvSpPr>
            <p:spPr bwMode="auto">
              <a:xfrm>
                <a:off x="0" y="10253"/>
                <a:ext cx="182" cy="117"/>
              </a:xfrm>
              <a:custGeom>
                <a:avLst/>
                <a:gdLst>
                  <a:gd name="T0" fmla="*/ 182 w 182"/>
                  <a:gd name="T1" fmla="+- 0 10253 10253"/>
                  <a:gd name="T2" fmla="*/ 10253 h 117"/>
                  <a:gd name="T3" fmla="*/ 0 w 182"/>
                  <a:gd name="T4" fmla="+- 0 10253 10253"/>
                  <a:gd name="T5" fmla="*/ 10253 h 117"/>
                  <a:gd name="T6" fmla="*/ 92 w 182"/>
                  <a:gd name="T7" fmla="+- 0 10369 10253"/>
                  <a:gd name="T8" fmla="*/ 10369 h 117"/>
                  <a:gd name="T9" fmla="*/ 182 w 182"/>
                  <a:gd name="T10" fmla="+- 0 10253 10253"/>
                  <a:gd name="T11" fmla="*/ 10253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43"/>
            <p:cNvGrpSpPr>
              <a:grpSpLocks/>
            </p:cNvGrpSpPr>
            <p:nvPr/>
          </p:nvGrpSpPr>
          <p:grpSpPr bwMode="auto">
            <a:xfrm>
              <a:off x="255" y="10552"/>
              <a:ext cx="110" cy="1688"/>
              <a:chOff x="255" y="10552"/>
              <a:chExt cx="110" cy="1688"/>
            </a:xfrm>
          </p:grpSpPr>
          <p:sp>
            <p:nvSpPr>
              <p:cNvPr id="103" name="Freeform 144"/>
              <p:cNvSpPr>
                <a:spLocks/>
              </p:cNvSpPr>
              <p:nvPr/>
            </p:nvSpPr>
            <p:spPr bwMode="auto">
              <a:xfrm>
                <a:off x="255" y="10552"/>
                <a:ext cx="110" cy="1688"/>
              </a:xfrm>
              <a:custGeom>
                <a:avLst/>
                <a:gdLst>
                  <a:gd name="T0" fmla="+- 0 364 255"/>
                  <a:gd name="T1" fmla="*/ T0 w 110"/>
                  <a:gd name="T2" fmla="+- 0 10552 10552"/>
                  <a:gd name="T3" fmla="*/ 10552 h 1688"/>
                  <a:gd name="T4" fmla="+- 0 255 255"/>
                  <a:gd name="T5" fmla="*/ T4 w 110"/>
                  <a:gd name="T6" fmla="+- 0 10726 10552"/>
                  <a:gd name="T7" fmla="*/ 10726 h 1688"/>
                  <a:gd name="T8" fmla="+- 0 357 255"/>
                  <a:gd name="T9" fmla="*/ T8 w 110"/>
                  <a:gd name="T10" fmla="+- 0 10731 10552"/>
                  <a:gd name="T11" fmla="*/ 10731 h 1688"/>
                  <a:gd name="T12" fmla="+- 0 255 255"/>
                  <a:gd name="T13" fmla="*/ T12 w 110"/>
                  <a:gd name="T14" fmla="+- 0 10894 10552"/>
                  <a:gd name="T15" fmla="*/ 10894 h 1688"/>
                  <a:gd name="T16" fmla="+- 0 353 255"/>
                  <a:gd name="T17" fmla="*/ T16 w 110"/>
                  <a:gd name="T18" fmla="+- 0 10900 10552"/>
                  <a:gd name="T19" fmla="*/ 10900 h 1688"/>
                  <a:gd name="T20" fmla="+- 0 255 255"/>
                  <a:gd name="T21" fmla="*/ T20 w 110"/>
                  <a:gd name="T22" fmla="+- 0 11055 10552"/>
                  <a:gd name="T23" fmla="*/ 11055 h 1688"/>
                  <a:gd name="T24" fmla="+- 0 351 255"/>
                  <a:gd name="T25" fmla="*/ T24 w 110"/>
                  <a:gd name="T26" fmla="+- 0 11061 10552"/>
                  <a:gd name="T27" fmla="*/ 11061 h 1688"/>
                  <a:gd name="T28" fmla="+- 0 255 255"/>
                  <a:gd name="T29" fmla="*/ T28 w 110"/>
                  <a:gd name="T30" fmla="+- 0 11214 10552"/>
                  <a:gd name="T31" fmla="*/ 11214 h 1688"/>
                  <a:gd name="T32" fmla="+- 0 358 255"/>
                  <a:gd name="T33" fmla="*/ T32 w 110"/>
                  <a:gd name="T34" fmla="+- 0 11220 10552"/>
                  <a:gd name="T35" fmla="*/ 11220 h 1688"/>
                  <a:gd name="T36" fmla="+- 0 255 255"/>
                  <a:gd name="T37" fmla="*/ T36 w 110"/>
                  <a:gd name="T38" fmla="+- 0 11383 10552"/>
                  <a:gd name="T39" fmla="*/ 11383 h 1688"/>
                  <a:gd name="T40" fmla="+- 0 348 255"/>
                  <a:gd name="T41" fmla="*/ T40 w 110"/>
                  <a:gd name="T42" fmla="+- 0 11388 10552"/>
                  <a:gd name="T43" fmla="*/ 11388 h 1688"/>
                  <a:gd name="T44" fmla="+- 0 256 255"/>
                  <a:gd name="T45" fmla="*/ T44 w 110"/>
                  <a:gd name="T46" fmla="+- 0 11535 10552"/>
                  <a:gd name="T47" fmla="*/ 11535 h 1688"/>
                  <a:gd name="T48" fmla="+- 0 358 255"/>
                  <a:gd name="T49" fmla="*/ T48 w 110"/>
                  <a:gd name="T50" fmla="+- 0 11540 10552"/>
                  <a:gd name="T51" fmla="*/ 11540 h 1688"/>
                  <a:gd name="T52" fmla="+- 0 255 255"/>
                  <a:gd name="T53" fmla="*/ T52 w 110"/>
                  <a:gd name="T54" fmla="+- 0 11704 10552"/>
                  <a:gd name="T55" fmla="*/ 11704 h 1688"/>
                  <a:gd name="T56" fmla="+- 0 356 255"/>
                  <a:gd name="T57" fmla="*/ T56 w 110"/>
                  <a:gd name="T58" fmla="+- 0 11710 10552"/>
                  <a:gd name="T59" fmla="*/ 11710 h 1688"/>
                  <a:gd name="T60" fmla="+- 0 256 255"/>
                  <a:gd name="T61" fmla="*/ T60 w 110"/>
                  <a:gd name="T62" fmla="+- 0 11869 10552"/>
                  <a:gd name="T63" fmla="*/ 11869 h 1688"/>
                  <a:gd name="T64" fmla="+- 0 353 255"/>
                  <a:gd name="T65" fmla="*/ T64 w 110"/>
                  <a:gd name="T66" fmla="+- 0 11874 10552"/>
                  <a:gd name="T67" fmla="*/ 11874 h 1688"/>
                  <a:gd name="T68" fmla="+- 0 256 255"/>
                  <a:gd name="T69" fmla="*/ T68 w 110"/>
                  <a:gd name="T70" fmla="+- 0 12028 10552"/>
                  <a:gd name="T71" fmla="*/ 12028 h 1688"/>
                  <a:gd name="T72" fmla="+- 0 350 255"/>
                  <a:gd name="T73" fmla="*/ T72 w 110"/>
                  <a:gd name="T74" fmla="+- 0 12034 10552"/>
                  <a:gd name="T75" fmla="*/ 12034 h 1688"/>
                  <a:gd name="T76" fmla="+- 0 255 255"/>
                  <a:gd name="T77" fmla="*/ T76 w 110"/>
                  <a:gd name="T78" fmla="+- 0 12186 10552"/>
                  <a:gd name="T79" fmla="*/ 12186 h 1688"/>
                  <a:gd name="T80" fmla="+- 0 344 255"/>
                  <a:gd name="T81" fmla="*/ T80 w 110"/>
                  <a:gd name="T82" fmla="+- 0 12190 10552"/>
                  <a:gd name="T83" fmla="*/ 12190 h 1688"/>
                  <a:gd name="T84" fmla="+- 0 313 255"/>
                  <a:gd name="T85" fmla="*/ T84 w 110"/>
                  <a:gd name="T86" fmla="+- 0 12240 10552"/>
                  <a:gd name="T87" fmla="*/ 12240 h 1688"/>
                  <a:gd name="T88" fmla="+- 0 364 255"/>
                  <a:gd name="T89" fmla="*/ T88 w 110"/>
                  <a:gd name="T90" fmla="+- 0 12240 10552"/>
                  <a:gd name="T91" fmla="*/ 12240 h 1688"/>
                  <a:gd name="T92" fmla="+- 0 364 255"/>
                  <a:gd name="T93" fmla="*/ T92 w 110"/>
                  <a:gd name="T94" fmla="+- 0 10552 10552"/>
                  <a:gd name="T95" fmla="*/ 10552 h 16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110" h="1688">
                    <a:moveTo>
                      <a:pt x="109" y="0"/>
                    </a:moveTo>
                    <a:lnTo>
                      <a:pt x="0" y="174"/>
                    </a:lnTo>
                    <a:lnTo>
                      <a:pt x="102" y="179"/>
                    </a:lnTo>
                    <a:lnTo>
                      <a:pt x="0" y="342"/>
                    </a:lnTo>
                    <a:lnTo>
                      <a:pt x="98" y="348"/>
                    </a:lnTo>
                    <a:lnTo>
                      <a:pt x="0" y="503"/>
                    </a:lnTo>
                    <a:lnTo>
                      <a:pt x="96" y="509"/>
                    </a:lnTo>
                    <a:lnTo>
                      <a:pt x="0" y="662"/>
                    </a:lnTo>
                    <a:lnTo>
                      <a:pt x="103" y="668"/>
                    </a:lnTo>
                    <a:lnTo>
                      <a:pt x="0" y="831"/>
                    </a:lnTo>
                    <a:lnTo>
                      <a:pt x="93" y="836"/>
                    </a:lnTo>
                    <a:lnTo>
                      <a:pt x="1" y="983"/>
                    </a:lnTo>
                    <a:lnTo>
                      <a:pt x="103" y="988"/>
                    </a:lnTo>
                    <a:lnTo>
                      <a:pt x="0" y="1152"/>
                    </a:lnTo>
                    <a:lnTo>
                      <a:pt x="101" y="1158"/>
                    </a:lnTo>
                    <a:lnTo>
                      <a:pt x="1" y="1317"/>
                    </a:lnTo>
                    <a:lnTo>
                      <a:pt x="98" y="1322"/>
                    </a:lnTo>
                    <a:lnTo>
                      <a:pt x="1" y="1476"/>
                    </a:lnTo>
                    <a:lnTo>
                      <a:pt x="95" y="1482"/>
                    </a:lnTo>
                    <a:lnTo>
                      <a:pt x="0" y="1634"/>
                    </a:lnTo>
                    <a:lnTo>
                      <a:pt x="89" y="1638"/>
                    </a:lnTo>
                    <a:lnTo>
                      <a:pt x="58" y="1688"/>
                    </a:lnTo>
                    <a:lnTo>
                      <a:pt x="109" y="1688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145"/>
            <p:cNvGrpSpPr>
              <a:grpSpLocks/>
            </p:cNvGrpSpPr>
            <p:nvPr/>
          </p:nvGrpSpPr>
          <p:grpSpPr bwMode="auto">
            <a:xfrm>
              <a:off x="0" y="12175"/>
              <a:ext cx="182" cy="65"/>
              <a:chOff x="0" y="12175"/>
              <a:chExt cx="182" cy="65"/>
            </a:xfrm>
          </p:grpSpPr>
          <p:sp>
            <p:nvSpPr>
              <p:cNvPr id="102" name="Freeform 146"/>
              <p:cNvSpPr>
                <a:spLocks/>
              </p:cNvSpPr>
              <p:nvPr/>
            </p:nvSpPr>
            <p:spPr bwMode="auto">
              <a:xfrm>
                <a:off x="0" y="12175"/>
                <a:ext cx="182" cy="65"/>
              </a:xfrm>
              <a:custGeom>
                <a:avLst/>
                <a:gdLst>
                  <a:gd name="T0" fmla="*/ 182 w 182"/>
                  <a:gd name="T1" fmla="+- 0 12175 12175"/>
                  <a:gd name="T2" fmla="*/ 12175 h 65"/>
                  <a:gd name="T3" fmla="*/ 0 w 182"/>
                  <a:gd name="T4" fmla="+- 0 12175 12175"/>
                  <a:gd name="T5" fmla="*/ 12175 h 65"/>
                  <a:gd name="T6" fmla="*/ 51 w 182"/>
                  <a:gd name="T7" fmla="+- 0 12240 12175"/>
                  <a:gd name="T8" fmla="*/ 12240 h 65"/>
                  <a:gd name="T9" fmla="*/ 132 w 182"/>
                  <a:gd name="T10" fmla="+- 0 12240 12175"/>
                  <a:gd name="T11" fmla="*/ 12240 h 65"/>
                  <a:gd name="T12" fmla="*/ 182 w 182"/>
                  <a:gd name="T13" fmla="+- 0 12175 12175"/>
                  <a:gd name="T14" fmla="*/ 12175 h 6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82" h="65">
                    <a:moveTo>
                      <a:pt x="182" y="0"/>
                    </a:moveTo>
                    <a:lnTo>
                      <a:pt x="0" y="0"/>
                    </a:lnTo>
                    <a:lnTo>
                      <a:pt x="51" y="65"/>
                    </a:lnTo>
                    <a:lnTo>
                      <a:pt x="132" y="65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47"/>
            <p:cNvGrpSpPr>
              <a:grpSpLocks/>
            </p:cNvGrpSpPr>
            <p:nvPr/>
          </p:nvGrpSpPr>
          <p:grpSpPr bwMode="auto">
            <a:xfrm>
              <a:off x="0" y="10720"/>
              <a:ext cx="182" cy="117"/>
              <a:chOff x="0" y="10720"/>
              <a:chExt cx="182" cy="117"/>
            </a:xfrm>
          </p:grpSpPr>
          <p:sp>
            <p:nvSpPr>
              <p:cNvPr id="101" name="Freeform 148"/>
              <p:cNvSpPr>
                <a:spLocks/>
              </p:cNvSpPr>
              <p:nvPr/>
            </p:nvSpPr>
            <p:spPr bwMode="auto">
              <a:xfrm>
                <a:off x="0" y="10720"/>
                <a:ext cx="182" cy="117"/>
              </a:xfrm>
              <a:custGeom>
                <a:avLst/>
                <a:gdLst>
                  <a:gd name="T0" fmla="*/ 182 w 182"/>
                  <a:gd name="T1" fmla="+- 0 10720 10720"/>
                  <a:gd name="T2" fmla="*/ 10720 h 117"/>
                  <a:gd name="T3" fmla="*/ 0 w 182"/>
                  <a:gd name="T4" fmla="+- 0 10720 10720"/>
                  <a:gd name="T5" fmla="*/ 10720 h 117"/>
                  <a:gd name="T6" fmla="*/ 92 w 182"/>
                  <a:gd name="T7" fmla="+- 0 10837 10720"/>
                  <a:gd name="T8" fmla="*/ 10837 h 117"/>
                  <a:gd name="T9" fmla="*/ 182 w 182"/>
                  <a:gd name="T10" fmla="+- 0 10720 10720"/>
                  <a:gd name="T11" fmla="*/ 10720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49"/>
            <p:cNvGrpSpPr>
              <a:grpSpLocks/>
            </p:cNvGrpSpPr>
            <p:nvPr/>
          </p:nvGrpSpPr>
          <p:grpSpPr bwMode="auto">
            <a:xfrm>
              <a:off x="0" y="10888"/>
              <a:ext cx="182" cy="117"/>
              <a:chOff x="0" y="10888"/>
              <a:chExt cx="182" cy="117"/>
            </a:xfrm>
          </p:grpSpPr>
          <p:sp>
            <p:nvSpPr>
              <p:cNvPr id="100" name="Freeform 150"/>
              <p:cNvSpPr>
                <a:spLocks/>
              </p:cNvSpPr>
              <p:nvPr/>
            </p:nvSpPr>
            <p:spPr bwMode="auto">
              <a:xfrm>
                <a:off x="0" y="10888"/>
                <a:ext cx="182" cy="117"/>
              </a:xfrm>
              <a:custGeom>
                <a:avLst/>
                <a:gdLst>
                  <a:gd name="T0" fmla="*/ 182 w 182"/>
                  <a:gd name="T1" fmla="+- 0 10888 10888"/>
                  <a:gd name="T2" fmla="*/ 10888 h 117"/>
                  <a:gd name="T3" fmla="*/ 0 w 182"/>
                  <a:gd name="T4" fmla="+- 0 10888 10888"/>
                  <a:gd name="T5" fmla="*/ 10888 h 117"/>
                  <a:gd name="T6" fmla="*/ 92 w 182"/>
                  <a:gd name="T7" fmla="+- 0 11004 10888"/>
                  <a:gd name="T8" fmla="*/ 11004 h 117"/>
                  <a:gd name="T9" fmla="*/ 182 w 182"/>
                  <a:gd name="T10" fmla="+- 0 10888 10888"/>
                  <a:gd name="T11" fmla="*/ 1088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51"/>
            <p:cNvGrpSpPr>
              <a:grpSpLocks/>
            </p:cNvGrpSpPr>
            <p:nvPr/>
          </p:nvGrpSpPr>
          <p:grpSpPr bwMode="auto">
            <a:xfrm>
              <a:off x="0" y="11055"/>
              <a:ext cx="182" cy="117"/>
              <a:chOff x="0" y="11055"/>
              <a:chExt cx="182" cy="117"/>
            </a:xfrm>
          </p:grpSpPr>
          <p:sp>
            <p:nvSpPr>
              <p:cNvPr id="99" name="Freeform 152"/>
              <p:cNvSpPr>
                <a:spLocks/>
              </p:cNvSpPr>
              <p:nvPr/>
            </p:nvSpPr>
            <p:spPr bwMode="auto">
              <a:xfrm>
                <a:off x="0" y="11055"/>
                <a:ext cx="182" cy="117"/>
              </a:xfrm>
              <a:custGeom>
                <a:avLst/>
                <a:gdLst>
                  <a:gd name="T0" fmla="*/ 182 w 182"/>
                  <a:gd name="T1" fmla="+- 0 11055 11055"/>
                  <a:gd name="T2" fmla="*/ 11055 h 117"/>
                  <a:gd name="T3" fmla="*/ 0 w 182"/>
                  <a:gd name="T4" fmla="+- 0 11055 11055"/>
                  <a:gd name="T5" fmla="*/ 11055 h 117"/>
                  <a:gd name="T6" fmla="*/ 92 w 182"/>
                  <a:gd name="T7" fmla="+- 0 11172 11055"/>
                  <a:gd name="T8" fmla="*/ 11172 h 117"/>
                  <a:gd name="T9" fmla="*/ 182 w 182"/>
                  <a:gd name="T10" fmla="+- 0 11055 11055"/>
                  <a:gd name="T11" fmla="*/ 1105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153"/>
            <p:cNvGrpSpPr>
              <a:grpSpLocks/>
            </p:cNvGrpSpPr>
            <p:nvPr/>
          </p:nvGrpSpPr>
          <p:grpSpPr bwMode="auto">
            <a:xfrm>
              <a:off x="0" y="11221"/>
              <a:ext cx="182" cy="117"/>
              <a:chOff x="0" y="11221"/>
              <a:chExt cx="182" cy="117"/>
            </a:xfrm>
          </p:grpSpPr>
          <p:sp>
            <p:nvSpPr>
              <p:cNvPr id="98" name="Freeform 154"/>
              <p:cNvSpPr>
                <a:spLocks/>
              </p:cNvSpPr>
              <p:nvPr/>
            </p:nvSpPr>
            <p:spPr bwMode="auto">
              <a:xfrm>
                <a:off x="0" y="11221"/>
                <a:ext cx="182" cy="117"/>
              </a:xfrm>
              <a:custGeom>
                <a:avLst/>
                <a:gdLst>
                  <a:gd name="T0" fmla="*/ 182 w 182"/>
                  <a:gd name="T1" fmla="+- 0 11221 11221"/>
                  <a:gd name="T2" fmla="*/ 11221 h 117"/>
                  <a:gd name="T3" fmla="*/ 0 w 182"/>
                  <a:gd name="T4" fmla="+- 0 11221 11221"/>
                  <a:gd name="T5" fmla="*/ 11221 h 117"/>
                  <a:gd name="T6" fmla="*/ 92 w 182"/>
                  <a:gd name="T7" fmla="+- 0 11338 11221"/>
                  <a:gd name="T8" fmla="*/ 11338 h 117"/>
                  <a:gd name="T9" fmla="*/ 182 w 182"/>
                  <a:gd name="T10" fmla="+- 0 11221 11221"/>
                  <a:gd name="T11" fmla="*/ 1122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155"/>
            <p:cNvGrpSpPr>
              <a:grpSpLocks/>
            </p:cNvGrpSpPr>
            <p:nvPr/>
          </p:nvGrpSpPr>
          <p:grpSpPr bwMode="auto">
            <a:xfrm>
              <a:off x="0" y="11391"/>
              <a:ext cx="182" cy="117"/>
              <a:chOff x="0" y="11391"/>
              <a:chExt cx="182" cy="117"/>
            </a:xfrm>
          </p:grpSpPr>
          <p:sp>
            <p:nvSpPr>
              <p:cNvPr id="97" name="Freeform 156"/>
              <p:cNvSpPr>
                <a:spLocks/>
              </p:cNvSpPr>
              <p:nvPr/>
            </p:nvSpPr>
            <p:spPr bwMode="auto">
              <a:xfrm>
                <a:off x="0" y="11391"/>
                <a:ext cx="182" cy="117"/>
              </a:xfrm>
              <a:custGeom>
                <a:avLst/>
                <a:gdLst>
                  <a:gd name="T0" fmla="*/ 182 w 182"/>
                  <a:gd name="T1" fmla="+- 0 11391 11391"/>
                  <a:gd name="T2" fmla="*/ 11391 h 117"/>
                  <a:gd name="T3" fmla="*/ 0 w 182"/>
                  <a:gd name="T4" fmla="+- 0 11391 11391"/>
                  <a:gd name="T5" fmla="*/ 11391 h 117"/>
                  <a:gd name="T6" fmla="*/ 92 w 182"/>
                  <a:gd name="T7" fmla="+- 0 11508 11391"/>
                  <a:gd name="T8" fmla="*/ 11508 h 117"/>
                  <a:gd name="T9" fmla="*/ 182 w 182"/>
                  <a:gd name="T10" fmla="+- 0 11391 11391"/>
                  <a:gd name="T11" fmla="*/ 1139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" name="Group 157"/>
            <p:cNvGrpSpPr>
              <a:grpSpLocks/>
            </p:cNvGrpSpPr>
            <p:nvPr/>
          </p:nvGrpSpPr>
          <p:grpSpPr bwMode="auto">
            <a:xfrm>
              <a:off x="0" y="11548"/>
              <a:ext cx="182" cy="117"/>
              <a:chOff x="0" y="11548"/>
              <a:chExt cx="182" cy="117"/>
            </a:xfrm>
          </p:grpSpPr>
          <p:sp>
            <p:nvSpPr>
              <p:cNvPr id="96" name="Freeform 158"/>
              <p:cNvSpPr>
                <a:spLocks/>
              </p:cNvSpPr>
              <p:nvPr/>
            </p:nvSpPr>
            <p:spPr bwMode="auto">
              <a:xfrm>
                <a:off x="0" y="11548"/>
                <a:ext cx="182" cy="117"/>
              </a:xfrm>
              <a:custGeom>
                <a:avLst/>
                <a:gdLst>
                  <a:gd name="T0" fmla="*/ 182 w 182"/>
                  <a:gd name="T1" fmla="+- 0 11548 11548"/>
                  <a:gd name="T2" fmla="*/ 11548 h 117"/>
                  <a:gd name="T3" fmla="*/ 0 w 182"/>
                  <a:gd name="T4" fmla="+- 0 11548 11548"/>
                  <a:gd name="T5" fmla="*/ 11548 h 117"/>
                  <a:gd name="T6" fmla="*/ 92 w 182"/>
                  <a:gd name="T7" fmla="+- 0 11664 11548"/>
                  <a:gd name="T8" fmla="*/ 11664 h 117"/>
                  <a:gd name="T9" fmla="*/ 182 w 182"/>
                  <a:gd name="T10" fmla="+- 0 11548 11548"/>
                  <a:gd name="T11" fmla="*/ 1154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59"/>
            <p:cNvGrpSpPr>
              <a:grpSpLocks/>
            </p:cNvGrpSpPr>
            <p:nvPr/>
          </p:nvGrpSpPr>
          <p:grpSpPr bwMode="auto">
            <a:xfrm>
              <a:off x="0" y="11705"/>
              <a:ext cx="182" cy="117"/>
              <a:chOff x="0" y="11705"/>
              <a:chExt cx="182" cy="117"/>
            </a:xfrm>
          </p:grpSpPr>
          <p:sp>
            <p:nvSpPr>
              <p:cNvPr id="95" name="Freeform 160"/>
              <p:cNvSpPr>
                <a:spLocks/>
              </p:cNvSpPr>
              <p:nvPr/>
            </p:nvSpPr>
            <p:spPr bwMode="auto">
              <a:xfrm>
                <a:off x="0" y="11705"/>
                <a:ext cx="182" cy="117"/>
              </a:xfrm>
              <a:custGeom>
                <a:avLst/>
                <a:gdLst>
                  <a:gd name="T0" fmla="*/ 182 w 182"/>
                  <a:gd name="T1" fmla="+- 0 11705 11705"/>
                  <a:gd name="T2" fmla="*/ 11705 h 117"/>
                  <a:gd name="T3" fmla="*/ 0 w 182"/>
                  <a:gd name="T4" fmla="+- 0 11705 11705"/>
                  <a:gd name="T5" fmla="*/ 11705 h 117"/>
                  <a:gd name="T6" fmla="*/ 92 w 182"/>
                  <a:gd name="T7" fmla="+- 0 11821 11705"/>
                  <a:gd name="T8" fmla="*/ 11821 h 117"/>
                  <a:gd name="T9" fmla="*/ 182 w 182"/>
                  <a:gd name="T10" fmla="+- 0 11705 11705"/>
                  <a:gd name="T11" fmla="*/ 11705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6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1" name="Group 161"/>
            <p:cNvGrpSpPr>
              <a:grpSpLocks/>
            </p:cNvGrpSpPr>
            <p:nvPr/>
          </p:nvGrpSpPr>
          <p:grpSpPr bwMode="auto">
            <a:xfrm>
              <a:off x="0" y="11861"/>
              <a:ext cx="182" cy="117"/>
              <a:chOff x="0" y="11861"/>
              <a:chExt cx="182" cy="117"/>
            </a:xfrm>
          </p:grpSpPr>
          <p:sp>
            <p:nvSpPr>
              <p:cNvPr id="94" name="Freeform 162"/>
              <p:cNvSpPr>
                <a:spLocks/>
              </p:cNvSpPr>
              <p:nvPr/>
            </p:nvSpPr>
            <p:spPr bwMode="auto">
              <a:xfrm>
                <a:off x="0" y="11861"/>
                <a:ext cx="182" cy="117"/>
              </a:xfrm>
              <a:custGeom>
                <a:avLst/>
                <a:gdLst>
                  <a:gd name="T0" fmla="*/ 182 w 182"/>
                  <a:gd name="T1" fmla="+- 0 11861 11861"/>
                  <a:gd name="T2" fmla="*/ 11861 h 117"/>
                  <a:gd name="T3" fmla="*/ 0 w 182"/>
                  <a:gd name="T4" fmla="+- 0 11861 11861"/>
                  <a:gd name="T5" fmla="*/ 11861 h 117"/>
                  <a:gd name="T6" fmla="*/ 92 w 182"/>
                  <a:gd name="T7" fmla="+- 0 11978 11861"/>
                  <a:gd name="T8" fmla="*/ 11978 h 117"/>
                  <a:gd name="T9" fmla="*/ 182 w 182"/>
                  <a:gd name="T10" fmla="+- 0 11861 11861"/>
                  <a:gd name="T11" fmla="*/ 11861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" name="Group 163"/>
            <p:cNvGrpSpPr>
              <a:grpSpLocks/>
            </p:cNvGrpSpPr>
            <p:nvPr/>
          </p:nvGrpSpPr>
          <p:grpSpPr bwMode="auto">
            <a:xfrm>
              <a:off x="0" y="12018"/>
              <a:ext cx="182" cy="117"/>
              <a:chOff x="0" y="12018"/>
              <a:chExt cx="182" cy="117"/>
            </a:xfrm>
          </p:grpSpPr>
          <p:sp>
            <p:nvSpPr>
              <p:cNvPr id="93" name="Freeform 164"/>
              <p:cNvSpPr>
                <a:spLocks/>
              </p:cNvSpPr>
              <p:nvPr/>
            </p:nvSpPr>
            <p:spPr bwMode="auto">
              <a:xfrm>
                <a:off x="0" y="12018"/>
                <a:ext cx="182" cy="117"/>
              </a:xfrm>
              <a:custGeom>
                <a:avLst/>
                <a:gdLst>
                  <a:gd name="T0" fmla="*/ 182 w 182"/>
                  <a:gd name="T1" fmla="+- 0 12018 12018"/>
                  <a:gd name="T2" fmla="*/ 12018 h 117"/>
                  <a:gd name="T3" fmla="*/ 0 w 182"/>
                  <a:gd name="T4" fmla="+- 0 12018 12018"/>
                  <a:gd name="T5" fmla="*/ 12018 h 117"/>
                  <a:gd name="T6" fmla="*/ 92 w 182"/>
                  <a:gd name="T7" fmla="+- 0 12135 12018"/>
                  <a:gd name="T8" fmla="*/ 12135 h 117"/>
                  <a:gd name="T9" fmla="*/ 182 w 182"/>
                  <a:gd name="T10" fmla="+- 0 12018 12018"/>
                  <a:gd name="T11" fmla="*/ 12018 h 11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182" h="117">
                    <a:moveTo>
                      <a:pt x="182" y="0"/>
                    </a:moveTo>
                    <a:lnTo>
                      <a:pt x="0" y="0"/>
                    </a:lnTo>
                    <a:lnTo>
                      <a:pt x="92" y="117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5" name="Rectangle 174"/>
          <p:cNvSpPr/>
          <p:nvPr/>
        </p:nvSpPr>
        <p:spPr>
          <a:xfrm>
            <a:off x="809752" y="237862"/>
            <a:ext cx="5497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8A8D09"/>
                </a:solidFill>
              </a:rPr>
              <a:t>2023 Highlights: Hydro</a:t>
            </a:r>
            <a:endParaRPr lang="en-US" sz="3600" b="1" dirty="0">
              <a:solidFill>
                <a:srgbClr val="8A8D09"/>
              </a:solidFill>
            </a:endParaRPr>
          </a:p>
        </p:txBody>
      </p:sp>
      <p:sp>
        <p:nvSpPr>
          <p:cNvPr id="177" name="Content Placeholder 2">
            <a:extLst>
              <a:ext uri="{FF2B5EF4-FFF2-40B4-BE49-F238E27FC236}">
                <a16:creationId xmlns:a16="http://schemas.microsoft.com/office/drawing/2014/main" xmlns="" id="{F40895E6-D623-E74E-8F3B-62037753A58B}"/>
              </a:ext>
            </a:extLst>
          </p:cNvPr>
          <p:cNvSpPr txBox="1">
            <a:spLocks/>
          </p:cNvSpPr>
          <p:nvPr/>
        </p:nvSpPr>
        <p:spPr>
          <a:xfrm>
            <a:off x="1171287" y="1313392"/>
            <a:ext cx="11002008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  <a:buClr>
                <a:schemeClr val="accent5"/>
              </a:buClr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F40895E6-D623-E74E-8F3B-62037753A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048" y="1043874"/>
            <a:ext cx="11002008" cy="414496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 err="1" smtClean="0">
                <a:solidFill>
                  <a:schemeClr val="tx1"/>
                </a:solidFill>
              </a:rPr>
              <a:t>YN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participated in negotiation of a Stay of Litigation in the ongoing hydro system lawsuit</a:t>
            </a:r>
          </a:p>
          <a:p>
            <a:pPr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Secured “whole of government” approach to restoring salmon in the </a:t>
            </a:r>
            <a:r>
              <a:rPr lang="en-US" sz="2600" dirty="0" err="1">
                <a:solidFill>
                  <a:schemeClr val="tx1"/>
                </a:solidFill>
              </a:rPr>
              <a:t>CRB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spcAft>
                <a:spcPts val="1800"/>
              </a:spcAft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Presidential Memo directing federal agencies restore healthy and abundant </a:t>
            </a:r>
            <a:r>
              <a:rPr lang="en-US" sz="2600" dirty="0" smtClean="0">
                <a:solidFill>
                  <a:schemeClr val="tx1"/>
                </a:solidFill>
              </a:rPr>
              <a:t>populations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1" y="4281001"/>
            <a:ext cx="6761807" cy="25934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6111" y="4677106"/>
            <a:ext cx="47548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spcBef>
                <a:spcPts val="2000"/>
              </a:spcBef>
              <a:spcAft>
                <a:spcPts val="18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600" dirty="0"/>
              <a:t>Compromised on hydro operations due to explicit path to dam breaching</a:t>
            </a:r>
          </a:p>
        </p:txBody>
      </p:sp>
    </p:spTree>
    <p:extLst>
      <p:ext uri="{BB962C8B-B14F-4D97-AF65-F5344CB8AC3E}">
        <p14:creationId xmlns:p14="http://schemas.microsoft.com/office/powerpoint/2010/main" val="11996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NF_ppt_Theme1">
  <a:themeElements>
    <a:clrScheme name="YN Fisheries 1">
      <a:dk1>
        <a:sysClr val="windowText" lastClr="000000"/>
      </a:dk1>
      <a:lt1>
        <a:sysClr val="window" lastClr="FFFFFF"/>
      </a:lt1>
      <a:dk2>
        <a:srgbClr val="447797"/>
      </a:dk2>
      <a:lt2>
        <a:srgbClr val="E4CCAC"/>
      </a:lt2>
      <a:accent1>
        <a:srgbClr val="81ADA8"/>
      </a:accent1>
      <a:accent2>
        <a:srgbClr val="F58025"/>
      </a:accent2>
      <a:accent3>
        <a:srgbClr val="A2988A"/>
      </a:accent3>
      <a:accent4>
        <a:srgbClr val="E8A723"/>
      </a:accent4>
      <a:accent5>
        <a:srgbClr val="BB4A2A"/>
      </a:accent5>
      <a:accent6>
        <a:srgbClr val="949B50"/>
      </a:accent6>
      <a:hlink>
        <a:srgbClr val="0563C1"/>
      </a:hlink>
      <a:folHlink>
        <a:srgbClr val="954F72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YNF_ppt_Theme1" id="{43403E24-D0B9-4DB5-AE4E-82907E168605}" vid="{4C552A8C-A84B-466F-90BA-D786DA20CCFA}"/>
    </a:ext>
  </a:extLst>
</a:theme>
</file>

<file path=ppt/theme/theme2.xml><?xml version="1.0" encoding="utf-8"?>
<a:theme xmlns:a="http://schemas.openxmlformats.org/drawingml/2006/main" name="Office Theme">
  <a:themeElements>
    <a:clrScheme name="YNF Word Guidelines">
      <a:dk1>
        <a:sysClr val="windowText" lastClr="000000"/>
      </a:dk1>
      <a:lt1>
        <a:sysClr val="window" lastClr="FFFFFF"/>
      </a:lt1>
      <a:dk2>
        <a:srgbClr val="A2988A"/>
      </a:dk2>
      <a:lt2>
        <a:srgbClr val="E6E7E8"/>
      </a:lt2>
      <a:accent1>
        <a:srgbClr val="949B50"/>
      </a:accent1>
      <a:accent2>
        <a:srgbClr val="FFD141"/>
      </a:accent2>
      <a:accent3>
        <a:srgbClr val="BC2E33"/>
      </a:accent3>
      <a:accent4>
        <a:srgbClr val="CFAB7A"/>
      </a:accent4>
      <a:accent5>
        <a:srgbClr val="DDDEDD"/>
      </a:accent5>
      <a:accent6>
        <a:srgbClr val="A2988A"/>
      </a:accent6>
      <a:hlink>
        <a:srgbClr val="BC2E33"/>
      </a:hlink>
      <a:folHlink>
        <a:srgbClr val="FFD14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YNF_ppt_Theme1</Template>
  <TotalTime>12196</TotalTime>
  <Words>1340</Words>
  <Application>Microsoft Office PowerPoint</Application>
  <PresentationFormat>Widescreen</PresentationFormat>
  <Paragraphs>165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Museo Slab 500</vt:lpstr>
      <vt:lpstr>Rockwell</vt:lpstr>
      <vt:lpstr>Times New Roman</vt:lpstr>
      <vt:lpstr>Wingdings</vt:lpstr>
      <vt:lpstr>YNF_ppt_Theme1</vt:lpstr>
      <vt:lpstr>Office Theme</vt:lpstr>
      <vt:lpstr>1_Office Theme</vt:lpstr>
      <vt:lpstr>2_Office Theme</vt:lpstr>
      <vt:lpstr>3_Office Theme</vt:lpstr>
      <vt:lpstr>Yakama Nation Fisheries and the Columbia Basin Fish Accords Update</vt:lpstr>
      <vt:lpstr>Accord Historic Context</vt:lpstr>
      <vt:lpstr>Accord Policy Objectives</vt:lpstr>
      <vt:lpstr>Historic Benefits: ESA &amp; Non-ESA Species</vt:lpstr>
      <vt:lpstr>Benefits: Stable Funding</vt:lpstr>
      <vt:lpstr>Leadership in Implementing  Fish &amp; Wildlife Management  Projects</vt:lpstr>
      <vt:lpstr>PowerPoint Presentation</vt:lpstr>
      <vt:lpstr>PowerPoint Presentation</vt:lpstr>
      <vt:lpstr>PowerPoint Presentation</vt:lpstr>
      <vt:lpstr>PowerPoint Presentation</vt:lpstr>
      <vt:lpstr>Historic Benefits: Hydro Operations</vt:lpstr>
      <vt:lpstr>Benefits: Partnership</vt:lpstr>
      <vt:lpstr>Evolution of Litigation Prohibitions:</vt:lpstr>
      <vt:lpstr>Evolution of Litigation Prohibitions:</vt:lpstr>
      <vt:lpstr>2022 Amendment &amp; Supplemental Agreement</vt:lpstr>
      <vt:lpstr>2022 Fish Accord Amendment</vt:lpstr>
      <vt:lpstr>2022 Fish Accord Amendment</vt:lpstr>
      <vt:lpstr>2022 Supplemental Agreement with BPA</vt:lpstr>
      <vt:lpstr>2024 Fish Accord Status Update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Columbia Basin Fish Accords 2022 Amendment</dc:title>
  <dc:creator>YN OLC (KM)</dc:creator>
  <cp:lastModifiedBy>Michelle Steg-Geltner</cp:lastModifiedBy>
  <cp:revision>94</cp:revision>
  <cp:lastPrinted>2022-10-04T18:59:21Z</cp:lastPrinted>
  <dcterms:created xsi:type="dcterms:W3CDTF">2022-09-29T22:45:10Z</dcterms:created>
  <dcterms:modified xsi:type="dcterms:W3CDTF">2024-01-16T20:31:35Z</dcterms:modified>
</cp:coreProperties>
</file>